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y="5143500" cx="9144000"/>
  <p:notesSz cx="6858000" cy="9144000"/>
  <p:embeddedFontLst>
    <p:embeddedFont>
      <p:font typeface="Nunito"/>
      <p:regular r:id="rId55"/>
      <p:bold r:id="rId56"/>
      <p:italic r:id="rId57"/>
      <p:boldItalic r:id="rId58"/>
    </p:embeddedFont>
    <p:embeddedFont>
      <p:font typeface="Average"/>
      <p:regular r:id="rId59"/>
    </p:embeddedFont>
    <p:embeddedFont>
      <p:font typeface="Oswald"/>
      <p:regular r:id="rId60"/>
      <p:bold r:id="rId61"/>
    </p:embeddedFont>
    <p:embeddedFont>
      <p:font typeface="Nanum Gothic"/>
      <p:regular r:id="rId62"/>
      <p:bold r:id="rId63"/>
    </p:embeddedFont>
    <p:embeddedFont>
      <p:font typeface="NanumGothic ExtraBold"/>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NanumGothic-regular.fntdata"/><Relationship Id="rId61" Type="http://schemas.openxmlformats.org/officeDocument/2006/relationships/font" Target="fonts/Oswald-bold.fntdata"/><Relationship Id="rId20" Type="http://schemas.openxmlformats.org/officeDocument/2006/relationships/slide" Target="slides/slide14.xml"/><Relationship Id="rId64" Type="http://schemas.openxmlformats.org/officeDocument/2006/relationships/font" Target="fonts/NanumGothicExtraBold-bold.fntdata"/><Relationship Id="rId63" Type="http://schemas.openxmlformats.org/officeDocument/2006/relationships/font" Target="fonts/NanumGothic-bold.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swal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Nunito-regular.fntdata"/><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Nunito-italic.fntdata"/><Relationship Id="rId12" Type="http://schemas.openxmlformats.org/officeDocument/2006/relationships/slide" Target="slides/slide6.xml"/><Relationship Id="rId56" Type="http://schemas.openxmlformats.org/officeDocument/2006/relationships/font" Target="fonts/Nunito-bold.fntdata"/><Relationship Id="rId15" Type="http://schemas.openxmlformats.org/officeDocument/2006/relationships/slide" Target="slides/slide9.xml"/><Relationship Id="rId59" Type="http://schemas.openxmlformats.org/officeDocument/2006/relationships/font" Target="fonts/Average-regular.fntdata"/><Relationship Id="rId14" Type="http://schemas.openxmlformats.org/officeDocument/2006/relationships/slide" Target="slides/slide8.xml"/><Relationship Id="rId58" Type="http://schemas.openxmlformats.org/officeDocument/2006/relationships/font" Target="fonts/Nuni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00b7be36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00b7be36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610819314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61081931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61081931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61081931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610819314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610819314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61081931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61081931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61081931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61081931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7610819314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7610819314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61081931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61081931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761081931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7610819314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761081931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761081931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600b7be36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600b7be36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61081931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61081931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61081931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610819314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610819314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610819314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61081931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61081931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61081931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61081931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610819314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610819314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7610819314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610819314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61081931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61081931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61081931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61081931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61081931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61081931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6152f8dd8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6152f8dd8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61081931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61081931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7610819314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7610819314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7610819314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761081931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61081931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61081931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00b7be36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00b7be36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610819314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7610819314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761081931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761081931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610819314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610819314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61081931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610819314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7610819314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7610819314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00b7be36e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00b7be36e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7610819314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7610819314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610819314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610819314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7610819314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610819314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7610819314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7610819314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7610819314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7610819314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610819314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610819314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60afd548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60afd548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00b7be36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00b7be36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600b7be36e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600b7be36e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00b7be36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00b7be36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76108193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76108193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61081931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61081931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61081931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61081931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761081931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61081931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22.pn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9.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21.png"/><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28.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32.png"/><Relationship Id="rId5" Type="http://schemas.openxmlformats.org/officeDocument/2006/relationships/image" Target="../media/image16.jp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3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143D59"/>
                </a:solidFill>
                <a:latin typeface="NanumGothic ExtraBold"/>
                <a:ea typeface="NanumGothic ExtraBold"/>
                <a:cs typeface="NanumGothic ExtraBold"/>
                <a:sym typeface="NanumGothic ExtraBold"/>
              </a:rPr>
              <a:t>MINUTES OF MEETING</a:t>
            </a:r>
            <a:endParaRPr sz="6000">
              <a:solidFill>
                <a:srgbClr val="143D59"/>
              </a:solidFill>
              <a:latin typeface="NanumGothic ExtraBold"/>
              <a:ea typeface="NanumGothic ExtraBold"/>
              <a:cs typeface="NanumGothic ExtraBold"/>
              <a:sym typeface="NanumGothic ExtraBold"/>
            </a:endParaRPr>
          </a:p>
        </p:txBody>
      </p:sp>
      <p:sp>
        <p:nvSpPr>
          <p:cNvPr id="105" name="Google Shape;105;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D49632"/>
                </a:solidFill>
                <a:latin typeface="Nanum Gothic"/>
                <a:ea typeface="Nanum Gothic"/>
                <a:cs typeface="Nanum Gothic"/>
                <a:sym typeface="Nanum Gothic"/>
              </a:rPr>
              <a:t>AI-Powered Enterprise Meeting Assistant</a:t>
            </a:r>
            <a:endParaRPr>
              <a:solidFill>
                <a:srgbClr val="D49632"/>
              </a:solidFill>
              <a:latin typeface="Nanum Gothic"/>
              <a:ea typeface="Nanum Gothic"/>
              <a:cs typeface="Nanum Gothic"/>
              <a:sym typeface="Nanum Gothic"/>
            </a:endParaRPr>
          </a:p>
        </p:txBody>
      </p:sp>
      <p:pic>
        <p:nvPicPr>
          <p:cNvPr id="106" name="Google Shape;106;p25"/>
          <p:cNvPicPr preferRelativeResize="0"/>
          <p:nvPr/>
        </p:nvPicPr>
        <p:blipFill>
          <a:blip r:embed="rId3">
            <a:alphaModFix/>
          </a:blip>
          <a:stretch>
            <a:fillRect/>
          </a:stretch>
        </p:blipFill>
        <p:spPr>
          <a:xfrm>
            <a:off x="152400" y="152400"/>
            <a:ext cx="1371600" cy="137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56" name="Shape 156"/>
        <p:cNvGrpSpPr/>
        <p:nvPr/>
      </p:nvGrpSpPr>
      <p:grpSpPr>
        <a:xfrm>
          <a:off x="0" y="0"/>
          <a:ext cx="0" cy="0"/>
          <a:chOff x="0" y="0"/>
          <a:chExt cx="0" cy="0"/>
        </a:xfrm>
      </p:grpSpPr>
      <p:sp>
        <p:nvSpPr>
          <p:cNvPr id="157" name="Google Shape;157;p34"/>
          <p:cNvSpPr txBox="1"/>
          <p:nvPr>
            <p:ph type="title"/>
          </p:nvPr>
        </p:nvSpPr>
        <p:spPr>
          <a:xfrm>
            <a:off x="283100" y="4835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Speaker Diarization with </a:t>
            </a:r>
            <a:r>
              <a:rPr b="1" lang="en" sz="4000">
                <a:solidFill>
                  <a:srgbClr val="D49632"/>
                </a:solidFill>
                <a:latin typeface="Nanum Gothic"/>
                <a:ea typeface="Nanum Gothic"/>
                <a:cs typeface="Nanum Gothic"/>
                <a:sym typeface="Nanum Gothic"/>
              </a:rPr>
              <a:t>LSTM</a:t>
            </a:r>
            <a:endParaRPr b="1" sz="4000">
              <a:solidFill>
                <a:srgbClr val="D49632"/>
              </a:solidFill>
              <a:latin typeface="Nanum Gothic"/>
              <a:ea typeface="Nanum Gothic"/>
              <a:cs typeface="Nanum Gothic"/>
              <a:sym typeface="Nanum Gothic"/>
            </a:endParaRPr>
          </a:p>
        </p:txBody>
      </p:sp>
      <p:sp>
        <p:nvSpPr>
          <p:cNvPr id="158" name="Google Shape;158;p34"/>
          <p:cNvSpPr txBox="1"/>
          <p:nvPr/>
        </p:nvSpPr>
        <p:spPr>
          <a:xfrm>
            <a:off x="681550" y="1661325"/>
            <a:ext cx="72876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4A4A4A"/>
              </a:buClr>
              <a:buSzPts val="1600"/>
              <a:buFont typeface="Nanum Gothic"/>
              <a:buChar char="❏"/>
            </a:pPr>
            <a:r>
              <a:rPr b="1" lang="en" sz="1600">
                <a:solidFill>
                  <a:srgbClr val="4A4A4A"/>
                </a:solidFill>
                <a:latin typeface="Nanum Gothic"/>
                <a:ea typeface="Nanum Gothic"/>
                <a:cs typeface="Nanum Gothic"/>
                <a:sym typeface="Nanum Gothic"/>
              </a:rPr>
              <a:t>Speaker </a:t>
            </a:r>
            <a:r>
              <a:rPr b="1" lang="en" sz="1600">
                <a:solidFill>
                  <a:srgbClr val="4A4A4A"/>
                </a:solidFill>
                <a:latin typeface="Nanum Gothic"/>
                <a:ea typeface="Nanum Gothic"/>
                <a:cs typeface="Nanum Gothic"/>
                <a:sym typeface="Nanum Gothic"/>
              </a:rPr>
              <a:t>diarization</a:t>
            </a:r>
            <a:r>
              <a:rPr b="1" lang="en" sz="1600">
                <a:solidFill>
                  <a:srgbClr val="4A4A4A"/>
                </a:solidFill>
                <a:latin typeface="Nanum Gothic"/>
                <a:ea typeface="Nanum Gothic"/>
                <a:cs typeface="Nanum Gothic"/>
                <a:sym typeface="Nanum Gothic"/>
              </a:rPr>
              <a:t> is a combination of speaker segmentation and speaker clustering</a:t>
            </a:r>
            <a:endParaRPr b="1" sz="1600">
              <a:solidFill>
                <a:srgbClr val="4A4A4A"/>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4A4A4A"/>
              </a:buClr>
              <a:buSzPts val="1600"/>
              <a:buFont typeface="Nanum Gothic"/>
              <a:buChar char="❏"/>
            </a:pPr>
            <a:r>
              <a:rPr lang="en" sz="1600">
                <a:solidFill>
                  <a:srgbClr val="4A4A4A"/>
                </a:solidFill>
                <a:latin typeface="Nanum Gothic"/>
                <a:ea typeface="Nanum Gothic"/>
                <a:cs typeface="Nanum Gothic"/>
                <a:sym typeface="Nanum Gothic"/>
              </a:rPr>
              <a:t>The first aims at finding speaker change points in an audio stream</a:t>
            </a:r>
            <a:endParaRPr sz="1600">
              <a:solidFill>
                <a:srgbClr val="4A4A4A"/>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4A4A4A"/>
              </a:buClr>
              <a:buSzPts val="1600"/>
              <a:buFont typeface="Nanum Gothic"/>
              <a:buChar char="❏"/>
            </a:pPr>
            <a:r>
              <a:rPr lang="en" sz="1600">
                <a:solidFill>
                  <a:srgbClr val="4A4A4A"/>
                </a:solidFill>
                <a:latin typeface="Nanum Gothic"/>
                <a:ea typeface="Nanum Gothic"/>
                <a:cs typeface="Nanum Gothic"/>
                <a:sym typeface="Nanum Gothic"/>
              </a:rPr>
              <a:t>The second aims at grouping together speech segments on the basis of speaker characteristics</a:t>
            </a:r>
            <a:endParaRPr sz="1600">
              <a:solidFill>
                <a:srgbClr val="4A4A4A"/>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4A4A4A"/>
              </a:buClr>
              <a:buSzPts val="1600"/>
              <a:buFont typeface="Nanum Gothic"/>
              <a:buChar char="❏"/>
            </a:pPr>
            <a:r>
              <a:rPr lang="en" sz="1600">
                <a:solidFill>
                  <a:srgbClr val="4A4A4A"/>
                </a:solidFill>
                <a:latin typeface="Nanum Gothic"/>
                <a:ea typeface="Nanum Gothic"/>
                <a:cs typeface="Nanum Gothic"/>
                <a:sym typeface="Nanum Gothic"/>
              </a:rPr>
              <a:t>Diarization != Source separation</a:t>
            </a:r>
            <a:endParaRPr sz="1600">
              <a:solidFill>
                <a:srgbClr val="4A4A4A"/>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4A4A4A"/>
              </a:buClr>
              <a:buSzPts val="1600"/>
              <a:buFont typeface="Nanum Gothic"/>
              <a:buChar char="❏"/>
            </a:pPr>
            <a:r>
              <a:rPr lang="en" sz="1600">
                <a:solidFill>
                  <a:srgbClr val="4A4A4A"/>
                </a:solidFill>
                <a:latin typeface="Nanum Gothic"/>
                <a:ea typeface="Nanum Gothic"/>
                <a:cs typeface="Nanum Gothic"/>
                <a:sym typeface="Nanum Gothic"/>
              </a:rPr>
              <a:t>Not assuming overlapped speech, either remove it or ignore it</a:t>
            </a:r>
            <a:endParaRPr sz="1600">
              <a:solidFill>
                <a:srgbClr val="4A4A4A"/>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4A4A4A"/>
              </a:buClr>
              <a:buSzPts val="1600"/>
              <a:buFont typeface="Nanum Gothic"/>
              <a:buChar char="❏"/>
            </a:pPr>
            <a:r>
              <a:rPr lang="en" sz="1600">
                <a:solidFill>
                  <a:srgbClr val="4A4A4A"/>
                </a:solidFill>
                <a:latin typeface="Nanum Gothic"/>
                <a:ea typeface="Nanum Gothic"/>
                <a:cs typeface="Nanum Gothic"/>
                <a:sym typeface="Nanum Gothic"/>
              </a:rPr>
              <a:t>No enrollment, voice prints of previous speakers are not registered</a:t>
            </a:r>
            <a:endParaRPr sz="1600">
              <a:solidFill>
                <a:srgbClr val="4A4A4A"/>
              </a:solidFill>
              <a:latin typeface="Nanum Gothic"/>
              <a:ea typeface="Nanum Gothic"/>
              <a:cs typeface="Nanum Gothic"/>
              <a:sym typeface="Nanum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2" name="Shape 162"/>
        <p:cNvGrpSpPr/>
        <p:nvPr/>
      </p:nvGrpSpPr>
      <p:grpSpPr>
        <a:xfrm>
          <a:off x="0" y="0"/>
          <a:ext cx="0" cy="0"/>
          <a:chOff x="0" y="0"/>
          <a:chExt cx="0" cy="0"/>
        </a:xfrm>
      </p:grpSpPr>
      <p:sp>
        <p:nvSpPr>
          <p:cNvPr id="163" name="Google Shape;163;p35"/>
          <p:cNvSpPr txBox="1"/>
          <p:nvPr>
            <p:ph type="title"/>
          </p:nvPr>
        </p:nvSpPr>
        <p:spPr>
          <a:xfrm>
            <a:off x="283100" y="4073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143D59"/>
                </a:solidFill>
                <a:latin typeface="Nanum Gothic"/>
                <a:ea typeface="Nanum Gothic"/>
                <a:cs typeface="Nanum Gothic"/>
                <a:sym typeface="Nanum Gothic"/>
              </a:rPr>
              <a:t>Anatomy of Speaker Diarization Systems</a:t>
            </a:r>
            <a:endParaRPr b="1" sz="3500">
              <a:solidFill>
                <a:srgbClr val="143D59"/>
              </a:solidFill>
              <a:latin typeface="Nanum Gothic"/>
              <a:ea typeface="Nanum Gothic"/>
              <a:cs typeface="Nanum Gothic"/>
              <a:sym typeface="Nanum Gothic"/>
            </a:endParaRPr>
          </a:p>
        </p:txBody>
      </p:sp>
      <p:sp>
        <p:nvSpPr>
          <p:cNvPr id="164" name="Google Shape;164;p35"/>
          <p:cNvSpPr txBox="1"/>
          <p:nvPr/>
        </p:nvSpPr>
        <p:spPr>
          <a:xfrm>
            <a:off x="681550" y="1661325"/>
            <a:ext cx="7287600" cy="30000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616161"/>
              </a:buClr>
              <a:buSzPts val="1500"/>
              <a:buFont typeface="Nanum Gothic"/>
              <a:buChar char="❏"/>
            </a:pPr>
            <a:r>
              <a:rPr lang="en" sz="1500">
                <a:solidFill>
                  <a:srgbClr val="D49632"/>
                </a:solidFill>
                <a:latin typeface="Nanum Gothic"/>
                <a:ea typeface="Nanum Gothic"/>
                <a:cs typeface="Nanum Gothic"/>
                <a:sym typeface="Nanum Gothic"/>
              </a:rPr>
              <a:t>Speech Detection</a:t>
            </a:r>
            <a:endParaRPr sz="1500">
              <a:solidFill>
                <a:srgbClr val="D49632"/>
              </a:solidFill>
              <a:latin typeface="Nanum Gothic"/>
              <a:ea typeface="Nanum Gothic"/>
              <a:cs typeface="Nanum Gothic"/>
              <a:sym typeface="Nanum Gothic"/>
            </a:endParaRPr>
          </a:p>
          <a:p>
            <a:pPr indent="-323850" lvl="1" marL="914400" rtl="0" algn="l">
              <a:lnSpc>
                <a:spcPct val="115000"/>
              </a:lnSpc>
              <a:spcBef>
                <a:spcPts val="0"/>
              </a:spcBef>
              <a:spcAft>
                <a:spcPts val="0"/>
              </a:spcAft>
              <a:buClr>
                <a:srgbClr val="616161"/>
              </a:buClr>
              <a:buSzPts val="1500"/>
              <a:buFont typeface="Nanum Gothic"/>
              <a:buChar char="❏"/>
            </a:pPr>
            <a:r>
              <a:rPr lang="en" sz="1500">
                <a:solidFill>
                  <a:srgbClr val="616161"/>
                </a:solidFill>
                <a:latin typeface="Nanum Gothic"/>
                <a:ea typeface="Nanum Gothic"/>
                <a:cs typeface="Nanum Gothic"/>
                <a:sym typeface="Nanum Gothic"/>
              </a:rPr>
              <a:t>Use Voice Activity Detector (VAD) to remove noise and non-speech</a:t>
            </a:r>
            <a:endParaRPr sz="1500">
              <a:solidFill>
                <a:srgbClr val="616161"/>
              </a:solidFill>
              <a:latin typeface="Nanum Gothic"/>
              <a:ea typeface="Nanum Gothic"/>
              <a:cs typeface="Nanum Gothic"/>
              <a:sym typeface="Nanum Gothic"/>
            </a:endParaRPr>
          </a:p>
          <a:p>
            <a:pPr indent="-323850" lvl="0" marL="457200" rtl="0" algn="l">
              <a:lnSpc>
                <a:spcPct val="115000"/>
              </a:lnSpc>
              <a:spcBef>
                <a:spcPts val="0"/>
              </a:spcBef>
              <a:spcAft>
                <a:spcPts val="0"/>
              </a:spcAft>
              <a:buClr>
                <a:srgbClr val="616161"/>
              </a:buClr>
              <a:buSzPts val="1500"/>
              <a:buFont typeface="Nanum Gothic"/>
              <a:buChar char="❏"/>
            </a:pPr>
            <a:r>
              <a:rPr lang="en" sz="1500">
                <a:solidFill>
                  <a:srgbClr val="D49632"/>
                </a:solidFill>
                <a:latin typeface="Nanum Gothic"/>
                <a:ea typeface="Nanum Gothic"/>
                <a:cs typeface="Nanum Gothic"/>
                <a:sym typeface="Nanum Gothic"/>
              </a:rPr>
              <a:t>Speech Segmentation</a:t>
            </a:r>
            <a:endParaRPr sz="1500">
              <a:solidFill>
                <a:srgbClr val="D49632"/>
              </a:solidFill>
              <a:latin typeface="Nanum Gothic"/>
              <a:ea typeface="Nanum Gothic"/>
              <a:cs typeface="Nanum Gothic"/>
              <a:sym typeface="Nanum Gothic"/>
            </a:endParaRPr>
          </a:p>
          <a:p>
            <a:pPr indent="-323850" lvl="1" marL="914400" rtl="0" algn="l">
              <a:lnSpc>
                <a:spcPct val="115000"/>
              </a:lnSpc>
              <a:spcBef>
                <a:spcPts val="0"/>
              </a:spcBef>
              <a:spcAft>
                <a:spcPts val="0"/>
              </a:spcAft>
              <a:buClr>
                <a:srgbClr val="616161"/>
              </a:buClr>
              <a:buSzPts val="1500"/>
              <a:buFont typeface="Nanum Gothic"/>
              <a:buChar char="❏"/>
            </a:pPr>
            <a:r>
              <a:rPr lang="en" sz="1500">
                <a:solidFill>
                  <a:srgbClr val="616161"/>
                </a:solidFill>
                <a:latin typeface="Nanum Gothic"/>
                <a:ea typeface="Nanum Gothic"/>
                <a:cs typeface="Nanum Gothic"/>
                <a:sym typeface="Nanum Gothic"/>
              </a:rPr>
              <a:t>Extract short segments each containing a single speaker</a:t>
            </a:r>
            <a:endParaRPr sz="1500">
              <a:solidFill>
                <a:srgbClr val="616161"/>
              </a:solidFill>
              <a:latin typeface="Nanum Gothic"/>
              <a:ea typeface="Nanum Gothic"/>
              <a:cs typeface="Nanum Gothic"/>
              <a:sym typeface="Nanum Gothic"/>
            </a:endParaRPr>
          </a:p>
          <a:p>
            <a:pPr indent="-323850" lvl="0" marL="457200" rtl="0" algn="l">
              <a:lnSpc>
                <a:spcPct val="115000"/>
              </a:lnSpc>
              <a:spcBef>
                <a:spcPts val="0"/>
              </a:spcBef>
              <a:spcAft>
                <a:spcPts val="0"/>
              </a:spcAft>
              <a:buClr>
                <a:srgbClr val="616161"/>
              </a:buClr>
              <a:buSzPts val="1500"/>
              <a:buFont typeface="Nanum Gothic"/>
              <a:buChar char="❏"/>
            </a:pPr>
            <a:r>
              <a:rPr lang="en" sz="1500">
                <a:solidFill>
                  <a:srgbClr val="D49632"/>
                </a:solidFill>
                <a:latin typeface="Nanum Gothic"/>
                <a:ea typeface="Nanum Gothic"/>
                <a:cs typeface="Nanum Gothic"/>
                <a:sym typeface="Nanum Gothic"/>
              </a:rPr>
              <a:t>Embedding Extraction</a:t>
            </a:r>
            <a:endParaRPr sz="1500">
              <a:solidFill>
                <a:srgbClr val="D49632"/>
              </a:solidFill>
              <a:latin typeface="Nanum Gothic"/>
              <a:ea typeface="Nanum Gothic"/>
              <a:cs typeface="Nanum Gothic"/>
              <a:sym typeface="Nanum Gothic"/>
            </a:endParaRPr>
          </a:p>
          <a:p>
            <a:pPr indent="-323850" lvl="1" marL="914400" rtl="0" algn="l">
              <a:lnSpc>
                <a:spcPct val="115000"/>
              </a:lnSpc>
              <a:spcBef>
                <a:spcPts val="0"/>
              </a:spcBef>
              <a:spcAft>
                <a:spcPts val="0"/>
              </a:spcAft>
              <a:buClr>
                <a:srgbClr val="616161"/>
              </a:buClr>
              <a:buSzPts val="1500"/>
              <a:buFont typeface="Nanum Gothic"/>
              <a:buChar char="❏"/>
            </a:pPr>
            <a:r>
              <a:rPr lang="en" sz="1500">
                <a:solidFill>
                  <a:srgbClr val="616161"/>
                </a:solidFill>
                <a:latin typeface="Nanum Gothic"/>
                <a:ea typeface="Nanum Gothic"/>
                <a:cs typeface="Nanum Gothic"/>
                <a:sym typeface="Nanum Gothic"/>
              </a:rPr>
              <a:t>Generate a compact representation for each segmentation (i-vector, d-vector)</a:t>
            </a:r>
            <a:endParaRPr sz="1500">
              <a:solidFill>
                <a:srgbClr val="616161"/>
              </a:solidFill>
              <a:latin typeface="Nanum Gothic"/>
              <a:ea typeface="Nanum Gothic"/>
              <a:cs typeface="Nanum Gothic"/>
              <a:sym typeface="Nanum Gothic"/>
            </a:endParaRPr>
          </a:p>
          <a:p>
            <a:pPr indent="-323850" lvl="0" marL="457200" rtl="0" algn="l">
              <a:lnSpc>
                <a:spcPct val="115000"/>
              </a:lnSpc>
              <a:spcBef>
                <a:spcPts val="0"/>
              </a:spcBef>
              <a:spcAft>
                <a:spcPts val="0"/>
              </a:spcAft>
              <a:buClr>
                <a:schemeClr val="accent1"/>
              </a:buClr>
              <a:buSzPts val="1500"/>
              <a:buFont typeface="Nanum Gothic"/>
              <a:buChar char="❏"/>
            </a:pPr>
            <a:r>
              <a:rPr lang="en" sz="1500">
                <a:solidFill>
                  <a:srgbClr val="D49632"/>
                </a:solidFill>
                <a:latin typeface="Nanum Gothic"/>
                <a:ea typeface="Nanum Gothic"/>
                <a:cs typeface="Nanum Gothic"/>
                <a:sym typeface="Nanum Gothic"/>
              </a:rPr>
              <a:t>Clustering</a:t>
            </a:r>
            <a:endParaRPr sz="1500">
              <a:solidFill>
                <a:srgbClr val="D49632"/>
              </a:solidFill>
              <a:latin typeface="Nanum Gothic"/>
              <a:ea typeface="Nanum Gothic"/>
              <a:cs typeface="Nanum Gothic"/>
              <a:sym typeface="Nanum Gothic"/>
            </a:endParaRPr>
          </a:p>
          <a:p>
            <a:pPr indent="-323850" lvl="1" marL="914400" rtl="0" algn="l">
              <a:lnSpc>
                <a:spcPct val="115000"/>
              </a:lnSpc>
              <a:spcBef>
                <a:spcPts val="0"/>
              </a:spcBef>
              <a:spcAft>
                <a:spcPts val="0"/>
              </a:spcAft>
              <a:buClr>
                <a:schemeClr val="accent1"/>
              </a:buClr>
              <a:buSzPts val="1500"/>
              <a:buFont typeface="Nanum Gothic"/>
              <a:buChar char="❏"/>
            </a:pPr>
            <a:r>
              <a:rPr lang="en" sz="1500">
                <a:solidFill>
                  <a:schemeClr val="accent1"/>
                </a:solidFill>
                <a:latin typeface="Nanum Gothic"/>
                <a:ea typeface="Nanum Gothic"/>
                <a:cs typeface="Nanum Gothic"/>
                <a:sym typeface="Nanum Gothic"/>
              </a:rPr>
              <a:t>Determine the number of speakers</a:t>
            </a:r>
            <a:endParaRPr sz="1500">
              <a:solidFill>
                <a:schemeClr val="accent1"/>
              </a:solidFill>
              <a:latin typeface="Nanum Gothic"/>
              <a:ea typeface="Nanum Gothic"/>
              <a:cs typeface="Nanum Gothic"/>
              <a:sym typeface="Nanum Gothic"/>
            </a:endParaRPr>
          </a:p>
          <a:p>
            <a:pPr indent="-323850" lvl="1" marL="914400" rtl="0" algn="l">
              <a:lnSpc>
                <a:spcPct val="115000"/>
              </a:lnSpc>
              <a:spcBef>
                <a:spcPts val="0"/>
              </a:spcBef>
              <a:spcAft>
                <a:spcPts val="0"/>
              </a:spcAft>
              <a:buClr>
                <a:schemeClr val="accent1"/>
              </a:buClr>
              <a:buSzPts val="1500"/>
              <a:buFont typeface="Nanum Gothic"/>
              <a:buChar char="❏"/>
            </a:pPr>
            <a:r>
              <a:rPr lang="en" sz="1500">
                <a:solidFill>
                  <a:schemeClr val="accent1"/>
                </a:solidFill>
                <a:latin typeface="Nanum Gothic"/>
                <a:ea typeface="Nanum Gothic"/>
                <a:cs typeface="Nanum Gothic"/>
                <a:sym typeface="Nanum Gothic"/>
              </a:rPr>
              <a:t>Assign each speech segment to a single speaker</a:t>
            </a:r>
            <a:endParaRPr sz="1500">
              <a:solidFill>
                <a:schemeClr val="accent1"/>
              </a:solidFill>
              <a:latin typeface="Nanum Gothic"/>
              <a:ea typeface="Nanum Gothic"/>
              <a:cs typeface="Nanum Gothic"/>
              <a:sym typeface="Nanum Gothic"/>
            </a:endParaRPr>
          </a:p>
          <a:p>
            <a:pPr indent="-323850" lvl="0" marL="457200" rtl="0" algn="l">
              <a:lnSpc>
                <a:spcPct val="115000"/>
              </a:lnSpc>
              <a:spcBef>
                <a:spcPts val="0"/>
              </a:spcBef>
              <a:spcAft>
                <a:spcPts val="0"/>
              </a:spcAft>
              <a:buClr>
                <a:schemeClr val="accent1"/>
              </a:buClr>
              <a:buSzPts val="1500"/>
              <a:buFont typeface="Nanum Gothic"/>
              <a:buChar char="❏"/>
            </a:pPr>
            <a:r>
              <a:rPr lang="en" sz="1500">
                <a:solidFill>
                  <a:srgbClr val="D49632"/>
                </a:solidFill>
                <a:latin typeface="Nanum Gothic"/>
                <a:ea typeface="Nanum Gothic"/>
                <a:cs typeface="Nanum Gothic"/>
                <a:sym typeface="Nanum Gothic"/>
              </a:rPr>
              <a:t>Resegmentation (Optional)</a:t>
            </a:r>
            <a:endParaRPr sz="1500">
              <a:solidFill>
                <a:srgbClr val="D49632"/>
              </a:solidFill>
              <a:latin typeface="Nanum Gothic"/>
              <a:ea typeface="Nanum Gothic"/>
              <a:cs typeface="Nanum Gothic"/>
              <a:sym typeface="Nanum Gothic"/>
            </a:endParaRPr>
          </a:p>
          <a:p>
            <a:pPr indent="-323850" lvl="1" marL="914400" rtl="0" algn="l">
              <a:lnSpc>
                <a:spcPct val="115000"/>
              </a:lnSpc>
              <a:spcBef>
                <a:spcPts val="0"/>
              </a:spcBef>
              <a:spcAft>
                <a:spcPts val="0"/>
              </a:spcAft>
              <a:buClr>
                <a:schemeClr val="accent1"/>
              </a:buClr>
              <a:buSzPts val="1500"/>
              <a:buFont typeface="Nanum Gothic"/>
              <a:buChar char="❏"/>
            </a:pPr>
            <a:r>
              <a:rPr lang="en" sz="1500">
                <a:solidFill>
                  <a:schemeClr val="accent1"/>
                </a:solidFill>
                <a:latin typeface="Nanum Gothic"/>
                <a:ea typeface="Nanum Gothic"/>
                <a:cs typeface="Nanum Gothic"/>
                <a:sym typeface="Nanum Gothic"/>
              </a:rPr>
              <a:t>Further smooth the diarization results</a:t>
            </a:r>
            <a:endParaRPr sz="1500">
              <a:solidFill>
                <a:schemeClr val="accent1"/>
              </a:solidFill>
              <a:latin typeface="Nanum Gothic"/>
              <a:ea typeface="Nanum Gothic"/>
              <a:cs typeface="Nanum Gothic"/>
              <a:sym typeface="Nanum Gothic"/>
            </a:endParaRPr>
          </a:p>
          <a:p>
            <a:pPr indent="0" lvl="0" marL="0" rtl="0" algn="l">
              <a:lnSpc>
                <a:spcPct val="115000"/>
              </a:lnSpc>
              <a:spcBef>
                <a:spcPts val="0"/>
              </a:spcBef>
              <a:spcAft>
                <a:spcPts val="0"/>
              </a:spcAft>
              <a:buNone/>
            </a:pPr>
            <a:r>
              <a:t/>
            </a:r>
            <a:endParaRPr sz="1500">
              <a:solidFill>
                <a:srgbClr val="616161"/>
              </a:solidFill>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68" name="Shape 168"/>
        <p:cNvGrpSpPr/>
        <p:nvPr/>
      </p:nvGrpSpPr>
      <p:grpSpPr>
        <a:xfrm>
          <a:off x="0" y="0"/>
          <a:ext cx="0" cy="0"/>
          <a:chOff x="0" y="0"/>
          <a:chExt cx="0" cy="0"/>
        </a:xfrm>
      </p:grpSpPr>
      <p:sp>
        <p:nvSpPr>
          <p:cNvPr id="169" name="Google Shape;169;p36"/>
          <p:cNvSpPr txBox="1"/>
          <p:nvPr>
            <p:ph type="title"/>
          </p:nvPr>
        </p:nvSpPr>
        <p:spPr>
          <a:xfrm>
            <a:off x="283100" y="4073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143D59"/>
                </a:solidFill>
                <a:latin typeface="Nanum Gothic"/>
                <a:ea typeface="Nanum Gothic"/>
                <a:cs typeface="Nanum Gothic"/>
                <a:sym typeface="Nanum Gothic"/>
              </a:rPr>
              <a:t>Anatomy of Speaker Diarization Systems</a:t>
            </a:r>
            <a:endParaRPr b="1" sz="3500">
              <a:solidFill>
                <a:srgbClr val="143D59"/>
              </a:solidFill>
              <a:latin typeface="Nanum Gothic"/>
              <a:ea typeface="Nanum Gothic"/>
              <a:cs typeface="Nanum Gothic"/>
              <a:sym typeface="Nanum Gothic"/>
            </a:endParaRPr>
          </a:p>
        </p:txBody>
      </p:sp>
      <p:pic>
        <p:nvPicPr>
          <p:cNvPr id="170" name="Google Shape;170;p36"/>
          <p:cNvPicPr preferRelativeResize="0"/>
          <p:nvPr/>
        </p:nvPicPr>
        <p:blipFill>
          <a:blip r:embed="rId3">
            <a:alphaModFix/>
          </a:blip>
          <a:stretch>
            <a:fillRect/>
          </a:stretch>
        </p:blipFill>
        <p:spPr>
          <a:xfrm>
            <a:off x="874525" y="1322950"/>
            <a:ext cx="7394957" cy="3515750"/>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74" name="Shape 174"/>
        <p:cNvGrpSpPr/>
        <p:nvPr/>
      </p:nvGrpSpPr>
      <p:grpSpPr>
        <a:xfrm>
          <a:off x="0" y="0"/>
          <a:ext cx="0" cy="0"/>
          <a:chOff x="0" y="0"/>
          <a:chExt cx="0" cy="0"/>
        </a:xfrm>
      </p:grpSpPr>
      <p:sp>
        <p:nvSpPr>
          <p:cNvPr id="175" name="Google Shape;175;p37"/>
          <p:cNvSpPr txBox="1"/>
          <p:nvPr>
            <p:ph type="title"/>
          </p:nvPr>
        </p:nvSpPr>
        <p:spPr>
          <a:xfrm>
            <a:off x="283100" y="4073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143D59"/>
                </a:solidFill>
                <a:latin typeface="Nanum Gothic"/>
                <a:ea typeface="Nanum Gothic"/>
                <a:cs typeface="Nanum Gothic"/>
                <a:sym typeface="Nanum Gothic"/>
              </a:rPr>
              <a:t>D-Vector - Audio to ensembling</a:t>
            </a:r>
            <a:endParaRPr b="1" sz="3500">
              <a:solidFill>
                <a:srgbClr val="143D59"/>
              </a:solidFill>
              <a:latin typeface="Nanum Gothic"/>
              <a:ea typeface="Nanum Gothic"/>
              <a:cs typeface="Nanum Gothic"/>
              <a:sym typeface="Nanum Gothic"/>
            </a:endParaRPr>
          </a:p>
        </p:txBody>
      </p:sp>
      <p:pic>
        <p:nvPicPr>
          <p:cNvPr id="176" name="Google Shape;176;p37"/>
          <p:cNvPicPr preferRelativeResize="0"/>
          <p:nvPr/>
        </p:nvPicPr>
        <p:blipFill rotWithShape="1">
          <a:blip r:embed="rId3">
            <a:alphaModFix/>
          </a:blip>
          <a:srcRect b="0" l="0" r="0" t="10329"/>
          <a:stretch/>
        </p:blipFill>
        <p:spPr>
          <a:xfrm>
            <a:off x="1063100" y="1322950"/>
            <a:ext cx="7071601" cy="3152699"/>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0" name="Shape 180"/>
        <p:cNvGrpSpPr/>
        <p:nvPr/>
      </p:nvGrpSpPr>
      <p:grpSpPr>
        <a:xfrm>
          <a:off x="0" y="0"/>
          <a:ext cx="0" cy="0"/>
          <a:chOff x="0" y="0"/>
          <a:chExt cx="0" cy="0"/>
        </a:xfrm>
      </p:grpSpPr>
      <p:sp>
        <p:nvSpPr>
          <p:cNvPr id="181" name="Google Shape;181;p38"/>
          <p:cNvSpPr txBox="1"/>
          <p:nvPr>
            <p:ph type="title"/>
          </p:nvPr>
        </p:nvSpPr>
        <p:spPr>
          <a:xfrm>
            <a:off x="283100" y="4073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43D59"/>
                </a:solidFill>
                <a:latin typeface="Nanum Gothic"/>
                <a:ea typeface="Nanum Gothic"/>
                <a:cs typeface="Nanum Gothic"/>
                <a:sym typeface="Nanum Gothic"/>
              </a:rPr>
              <a:t>Verification Decision - </a:t>
            </a:r>
            <a:r>
              <a:rPr b="1" lang="en" sz="2600">
                <a:solidFill>
                  <a:srgbClr val="143D59"/>
                </a:solidFill>
                <a:latin typeface="Nanum Gothic"/>
                <a:ea typeface="Nanum Gothic"/>
                <a:cs typeface="Nanum Gothic"/>
                <a:sym typeface="Nanum Gothic"/>
              </a:rPr>
              <a:t>Thresholding</a:t>
            </a:r>
            <a:r>
              <a:rPr b="1" lang="en" sz="2600">
                <a:solidFill>
                  <a:srgbClr val="143D59"/>
                </a:solidFill>
                <a:latin typeface="Nanum Gothic"/>
                <a:ea typeface="Nanum Gothic"/>
                <a:cs typeface="Nanum Gothic"/>
                <a:sym typeface="Nanum Gothic"/>
              </a:rPr>
              <a:t> Cosine Similarity</a:t>
            </a:r>
            <a:endParaRPr b="1" sz="2600">
              <a:solidFill>
                <a:srgbClr val="143D59"/>
              </a:solidFill>
              <a:latin typeface="Nanum Gothic"/>
              <a:ea typeface="Nanum Gothic"/>
              <a:cs typeface="Nanum Gothic"/>
              <a:sym typeface="Nanum Gothic"/>
            </a:endParaRPr>
          </a:p>
        </p:txBody>
      </p:sp>
      <p:pic>
        <p:nvPicPr>
          <p:cNvPr id="182" name="Google Shape;182;p38"/>
          <p:cNvPicPr preferRelativeResize="0"/>
          <p:nvPr/>
        </p:nvPicPr>
        <p:blipFill rotWithShape="1">
          <a:blip r:embed="rId3">
            <a:alphaModFix/>
          </a:blip>
          <a:srcRect b="0" l="901" r="0" t="22330"/>
          <a:stretch/>
        </p:blipFill>
        <p:spPr>
          <a:xfrm>
            <a:off x="663025" y="1627425"/>
            <a:ext cx="7944125" cy="2730775"/>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86" name="Shape 186"/>
        <p:cNvGrpSpPr/>
        <p:nvPr/>
      </p:nvGrpSpPr>
      <p:grpSpPr>
        <a:xfrm>
          <a:off x="0" y="0"/>
          <a:ext cx="0" cy="0"/>
          <a:chOff x="0" y="0"/>
          <a:chExt cx="0" cy="0"/>
        </a:xfrm>
      </p:grpSpPr>
      <p:sp>
        <p:nvSpPr>
          <p:cNvPr id="187" name="Google Shape;187;p39"/>
          <p:cNvSpPr txBox="1"/>
          <p:nvPr>
            <p:ph type="title"/>
          </p:nvPr>
        </p:nvSpPr>
        <p:spPr>
          <a:xfrm>
            <a:off x="283100" y="4073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43D59"/>
                </a:solidFill>
                <a:latin typeface="Nanum Gothic"/>
                <a:ea typeface="Nanum Gothic"/>
                <a:cs typeface="Nanum Gothic"/>
                <a:sym typeface="Nanum Gothic"/>
              </a:rPr>
              <a:t>K-Means does not work well on Non </a:t>
            </a:r>
            <a:r>
              <a:rPr b="1" lang="en" sz="2600">
                <a:solidFill>
                  <a:srgbClr val="143D59"/>
                </a:solidFill>
                <a:latin typeface="Nanum Gothic"/>
                <a:ea typeface="Nanum Gothic"/>
                <a:cs typeface="Nanum Gothic"/>
                <a:sym typeface="Nanum Gothic"/>
              </a:rPr>
              <a:t>Gaussian</a:t>
            </a:r>
            <a:r>
              <a:rPr b="1" lang="en" sz="2600">
                <a:solidFill>
                  <a:srgbClr val="143D59"/>
                </a:solidFill>
                <a:latin typeface="Nanum Gothic"/>
                <a:ea typeface="Nanum Gothic"/>
                <a:cs typeface="Nanum Gothic"/>
                <a:sym typeface="Nanum Gothic"/>
              </a:rPr>
              <a:t> data</a:t>
            </a:r>
            <a:endParaRPr b="1" sz="2600">
              <a:solidFill>
                <a:srgbClr val="143D59"/>
              </a:solidFill>
              <a:latin typeface="Nanum Gothic"/>
              <a:ea typeface="Nanum Gothic"/>
              <a:cs typeface="Nanum Gothic"/>
              <a:sym typeface="Nanum Gothic"/>
            </a:endParaRPr>
          </a:p>
        </p:txBody>
      </p:sp>
      <p:pic>
        <p:nvPicPr>
          <p:cNvPr id="188" name="Google Shape;188;p39"/>
          <p:cNvPicPr preferRelativeResize="0"/>
          <p:nvPr/>
        </p:nvPicPr>
        <p:blipFill>
          <a:blip r:embed="rId3">
            <a:alphaModFix/>
          </a:blip>
          <a:stretch>
            <a:fillRect/>
          </a:stretch>
        </p:blipFill>
        <p:spPr>
          <a:xfrm>
            <a:off x="520075" y="1234250"/>
            <a:ext cx="8103844" cy="3515751"/>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2" name="Shape 192"/>
        <p:cNvGrpSpPr/>
        <p:nvPr/>
      </p:nvGrpSpPr>
      <p:grpSpPr>
        <a:xfrm>
          <a:off x="0" y="0"/>
          <a:ext cx="0" cy="0"/>
          <a:chOff x="0" y="0"/>
          <a:chExt cx="0" cy="0"/>
        </a:xfrm>
      </p:grpSpPr>
      <p:sp>
        <p:nvSpPr>
          <p:cNvPr id="193" name="Google Shape;193;p40"/>
          <p:cNvSpPr txBox="1"/>
          <p:nvPr>
            <p:ph type="title"/>
          </p:nvPr>
        </p:nvSpPr>
        <p:spPr>
          <a:xfrm>
            <a:off x="283100" y="4073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143D59"/>
                </a:solidFill>
                <a:latin typeface="Nanum Gothic"/>
                <a:ea typeface="Nanum Gothic"/>
                <a:cs typeface="Nanum Gothic"/>
                <a:sym typeface="Nanum Gothic"/>
              </a:rPr>
              <a:t>Spectral Clustering: Affinity Matrix </a:t>
            </a:r>
            <a:endParaRPr b="1" sz="3500">
              <a:solidFill>
                <a:srgbClr val="143D59"/>
              </a:solidFill>
              <a:latin typeface="Nanum Gothic"/>
              <a:ea typeface="Nanum Gothic"/>
              <a:cs typeface="Nanum Gothic"/>
              <a:sym typeface="Nanum Gothic"/>
            </a:endParaRPr>
          </a:p>
          <a:p>
            <a:pPr indent="0" lvl="0" marL="0" rtl="0" algn="l">
              <a:spcBef>
                <a:spcPts val="0"/>
              </a:spcBef>
              <a:spcAft>
                <a:spcPts val="0"/>
              </a:spcAft>
              <a:buNone/>
            </a:pPr>
            <a:r>
              <a:t/>
            </a:r>
            <a:endParaRPr b="1" sz="3500">
              <a:solidFill>
                <a:srgbClr val="143D59"/>
              </a:solidFill>
              <a:latin typeface="Nanum Gothic"/>
              <a:ea typeface="Nanum Gothic"/>
              <a:cs typeface="Nanum Gothic"/>
              <a:sym typeface="Nanum Gothic"/>
            </a:endParaRPr>
          </a:p>
          <a:p>
            <a:pPr indent="0" lvl="0" marL="0" rtl="0" algn="l">
              <a:spcBef>
                <a:spcPts val="0"/>
              </a:spcBef>
              <a:spcAft>
                <a:spcPts val="0"/>
              </a:spcAft>
              <a:buNone/>
            </a:pPr>
            <a:r>
              <a:t/>
            </a:r>
            <a:endParaRPr b="1" sz="3500">
              <a:solidFill>
                <a:srgbClr val="143D59"/>
              </a:solidFill>
              <a:latin typeface="Nanum Gothic"/>
              <a:ea typeface="Nanum Gothic"/>
              <a:cs typeface="Nanum Gothic"/>
              <a:sym typeface="Nanum Gothic"/>
            </a:endParaRPr>
          </a:p>
        </p:txBody>
      </p:sp>
      <p:sp>
        <p:nvSpPr>
          <p:cNvPr id="194" name="Google Shape;194;p40"/>
          <p:cNvSpPr txBox="1"/>
          <p:nvPr/>
        </p:nvSpPr>
        <p:spPr>
          <a:xfrm>
            <a:off x="681550" y="1661325"/>
            <a:ext cx="7287600" cy="3000000"/>
          </a:xfrm>
          <a:prstGeom prst="rect">
            <a:avLst/>
          </a:prstGeom>
          <a:noFill/>
          <a:ln>
            <a:noFill/>
          </a:ln>
        </p:spPr>
        <p:txBody>
          <a:bodyPr anchorCtr="0" anchor="ctr" bIns="91425" lIns="91425" spcFirstLastPara="1" rIns="91425" wrap="square" tIns="91425">
            <a:noAutofit/>
          </a:bodyPr>
          <a:lstStyle/>
          <a:p>
            <a:pPr indent="-323850" lvl="0" marL="457200" rtl="0" algn="l">
              <a:lnSpc>
                <a:spcPct val="115000"/>
              </a:lnSpc>
              <a:spcBef>
                <a:spcPts val="0"/>
              </a:spcBef>
              <a:spcAft>
                <a:spcPts val="0"/>
              </a:spcAft>
              <a:buClr>
                <a:srgbClr val="616161"/>
              </a:buClr>
              <a:buSzPts val="1500"/>
              <a:buFont typeface="Nanum Gothic"/>
              <a:buChar char="❏"/>
            </a:pPr>
            <a:r>
              <a:rPr lang="en" sz="1500">
                <a:solidFill>
                  <a:srgbClr val="616161"/>
                </a:solidFill>
                <a:latin typeface="Nanum Gothic"/>
                <a:ea typeface="Nanum Gothic"/>
                <a:cs typeface="Nanum Gothic"/>
                <a:sym typeface="Nanum Gothic"/>
              </a:rPr>
              <a:t>Construct the affinity matrix using cosine similarities </a:t>
            </a:r>
            <a:endParaRPr sz="1500">
              <a:solidFill>
                <a:srgbClr val="616161"/>
              </a:solidFill>
              <a:latin typeface="Nanum Gothic"/>
              <a:ea typeface="Nanum Gothic"/>
              <a:cs typeface="Nanum Gothic"/>
              <a:sym typeface="Nanum Gothic"/>
            </a:endParaRPr>
          </a:p>
          <a:p>
            <a:pPr indent="-323850" lvl="0" marL="457200" rtl="0" algn="l">
              <a:lnSpc>
                <a:spcPct val="115000"/>
              </a:lnSpc>
              <a:spcBef>
                <a:spcPts val="0"/>
              </a:spcBef>
              <a:spcAft>
                <a:spcPts val="0"/>
              </a:spcAft>
              <a:buClr>
                <a:srgbClr val="616161"/>
              </a:buClr>
              <a:buSzPts val="1500"/>
              <a:buFont typeface="Nanum Gothic"/>
              <a:buChar char="❏"/>
            </a:pPr>
            <a:r>
              <a:rPr lang="en" sz="1500">
                <a:solidFill>
                  <a:srgbClr val="616161"/>
                </a:solidFill>
                <a:latin typeface="Nanum Gothic"/>
                <a:ea typeface="Nanum Gothic"/>
                <a:cs typeface="Nanum Gothic"/>
                <a:sym typeface="Nanum Gothic"/>
              </a:rPr>
              <a:t>Apply a sequence of refinement operations — key to the success</a:t>
            </a:r>
            <a:endParaRPr sz="1500">
              <a:solidFill>
                <a:srgbClr val="616161"/>
              </a:solidFill>
              <a:latin typeface="Nanum Gothic"/>
              <a:ea typeface="Nanum Gothic"/>
              <a:cs typeface="Nanum Gothic"/>
              <a:sym typeface="Nanum Gothic"/>
            </a:endParaRPr>
          </a:p>
          <a:p>
            <a:pPr indent="-323850" lvl="1" marL="914400" rtl="0" algn="l">
              <a:lnSpc>
                <a:spcPct val="115000"/>
              </a:lnSpc>
              <a:spcBef>
                <a:spcPts val="0"/>
              </a:spcBef>
              <a:spcAft>
                <a:spcPts val="0"/>
              </a:spcAft>
              <a:buClr>
                <a:srgbClr val="616161"/>
              </a:buClr>
              <a:buSzPts val="1500"/>
              <a:buFont typeface="Nanum Gothic"/>
              <a:buChar char="❏"/>
            </a:pPr>
            <a:r>
              <a:rPr lang="en" sz="1500">
                <a:solidFill>
                  <a:srgbClr val="D49632"/>
                </a:solidFill>
                <a:latin typeface="Nanum Gothic"/>
                <a:ea typeface="Nanum Gothic"/>
                <a:cs typeface="Nanum Gothic"/>
                <a:sym typeface="Nanum Gothic"/>
              </a:rPr>
              <a:t>Gaussian blur </a:t>
            </a:r>
            <a:r>
              <a:rPr lang="en" sz="1500">
                <a:solidFill>
                  <a:srgbClr val="616161"/>
                </a:solidFill>
                <a:latin typeface="Nanum Gothic"/>
                <a:ea typeface="Nanum Gothic"/>
                <a:cs typeface="Nanum Gothic"/>
                <a:sym typeface="Nanum Gothic"/>
              </a:rPr>
              <a:t>Smooth the data, and reduce the effect of outliers </a:t>
            </a:r>
            <a:endParaRPr sz="1500">
              <a:solidFill>
                <a:srgbClr val="616161"/>
              </a:solidFill>
              <a:latin typeface="Nanum Gothic"/>
              <a:ea typeface="Nanum Gothic"/>
              <a:cs typeface="Nanum Gothic"/>
              <a:sym typeface="Nanum Gothic"/>
            </a:endParaRPr>
          </a:p>
          <a:p>
            <a:pPr indent="-323850" lvl="1" marL="914400" rtl="0" algn="l">
              <a:lnSpc>
                <a:spcPct val="115000"/>
              </a:lnSpc>
              <a:spcBef>
                <a:spcPts val="0"/>
              </a:spcBef>
              <a:spcAft>
                <a:spcPts val="0"/>
              </a:spcAft>
              <a:buClr>
                <a:schemeClr val="accent1"/>
              </a:buClr>
              <a:buSzPts val="1500"/>
              <a:buFont typeface="Nanum Gothic"/>
              <a:buChar char="❏"/>
            </a:pPr>
            <a:r>
              <a:rPr lang="en" sz="1500">
                <a:solidFill>
                  <a:srgbClr val="D49632"/>
                </a:solidFill>
                <a:latin typeface="Nanum Gothic"/>
                <a:ea typeface="Nanum Gothic"/>
                <a:cs typeface="Nanum Gothic"/>
                <a:sym typeface="Nanum Gothic"/>
              </a:rPr>
              <a:t>Row-wise thresholding </a:t>
            </a:r>
            <a:r>
              <a:rPr lang="en" sz="1500">
                <a:solidFill>
                  <a:schemeClr val="accent1"/>
                </a:solidFill>
                <a:latin typeface="Nanum Gothic"/>
                <a:ea typeface="Nanum Gothic"/>
                <a:cs typeface="Nanum Gothic"/>
                <a:sym typeface="Nanum Gothic"/>
              </a:rPr>
              <a:t>Zero-out affinities between different speakers </a:t>
            </a:r>
            <a:endParaRPr sz="1500">
              <a:solidFill>
                <a:schemeClr val="accent1"/>
              </a:solidFill>
              <a:latin typeface="Nanum Gothic"/>
              <a:ea typeface="Nanum Gothic"/>
              <a:cs typeface="Nanum Gothic"/>
              <a:sym typeface="Nanum Gothic"/>
            </a:endParaRPr>
          </a:p>
          <a:p>
            <a:pPr indent="-323850" lvl="1" marL="914400" rtl="0" algn="l">
              <a:lnSpc>
                <a:spcPct val="115000"/>
              </a:lnSpc>
              <a:spcBef>
                <a:spcPts val="0"/>
              </a:spcBef>
              <a:spcAft>
                <a:spcPts val="0"/>
              </a:spcAft>
              <a:buClr>
                <a:schemeClr val="accent1"/>
              </a:buClr>
              <a:buSzPts val="1500"/>
              <a:buFont typeface="Nanum Gothic"/>
              <a:buChar char="❏"/>
            </a:pPr>
            <a:r>
              <a:rPr lang="en" sz="1500">
                <a:solidFill>
                  <a:srgbClr val="D49632"/>
                </a:solidFill>
                <a:latin typeface="Nanum Gothic"/>
                <a:ea typeface="Nanum Gothic"/>
                <a:cs typeface="Nanum Gothic"/>
                <a:sym typeface="Nanum Gothic"/>
              </a:rPr>
              <a:t>Symmetrization </a:t>
            </a:r>
            <a:r>
              <a:rPr lang="en" sz="1500">
                <a:solidFill>
                  <a:schemeClr val="accent1"/>
                </a:solidFill>
                <a:latin typeface="Nanum Gothic"/>
                <a:ea typeface="Nanum Gothic"/>
                <a:cs typeface="Nanum Gothic"/>
                <a:sym typeface="Nanum Gothic"/>
              </a:rPr>
              <a:t>Restore matrix symmetry</a:t>
            </a:r>
            <a:endParaRPr sz="1500">
              <a:solidFill>
                <a:schemeClr val="accent1"/>
              </a:solidFill>
              <a:latin typeface="Nanum Gothic"/>
              <a:ea typeface="Nanum Gothic"/>
              <a:cs typeface="Nanum Gothic"/>
              <a:sym typeface="Nanum Gothic"/>
            </a:endParaRPr>
          </a:p>
          <a:p>
            <a:pPr indent="-323850" lvl="1" marL="914400" rtl="0" algn="l">
              <a:lnSpc>
                <a:spcPct val="115000"/>
              </a:lnSpc>
              <a:spcBef>
                <a:spcPts val="0"/>
              </a:spcBef>
              <a:spcAft>
                <a:spcPts val="0"/>
              </a:spcAft>
              <a:buClr>
                <a:schemeClr val="accent1"/>
              </a:buClr>
              <a:buSzPts val="1500"/>
              <a:buFont typeface="Nanum Gothic"/>
              <a:buChar char="❏"/>
            </a:pPr>
            <a:r>
              <a:rPr lang="en" sz="1500">
                <a:solidFill>
                  <a:srgbClr val="D49632"/>
                </a:solidFill>
                <a:latin typeface="Nanum Gothic"/>
                <a:ea typeface="Nanum Gothic"/>
                <a:cs typeface="Nanum Gothic"/>
                <a:sym typeface="Nanum Gothic"/>
              </a:rPr>
              <a:t>Diffusion </a:t>
            </a:r>
            <a:r>
              <a:rPr lang="en" sz="1500">
                <a:solidFill>
                  <a:schemeClr val="accent1"/>
                </a:solidFill>
                <a:latin typeface="Nanum Gothic"/>
                <a:ea typeface="Nanum Gothic"/>
                <a:cs typeface="Nanum Gothic"/>
                <a:sym typeface="Nanum Gothic"/>
              </a:rPr>
              <a:t>Sharpen affinity section boundaries of distinct speakers</a:t>
            </a:r>
            <a:endParaRPr sz="1500">
              <a:solidFill>
                <a:schemeClr val="accent1"/>
              </a:solidFill>
              <a:latin typeface="Nanum Gothic"/>
              <a:ea typeface="Nanum Gothic"/>
              <a:cs typeface="Nanum Gothic"/>
              <a:sym typeface="Nanum Gothic"/>
            </a:endParaRPr>
          </a:p>
          <a:p>
            <a:pPr indent="-323850" lvl="1" marL="914400" rtl="0" algn="l">
              <a:lnSpc>
                <a:spcPct val="115000"/>
              </a:lnSpc>
              <a:spcBef>
                <a:spcPts val="0"/>
              </a:spcBef>
              <a:spcAft>
                <a:spcPts val="0"/>
              </a:spcAft>
              <a:buClr>
                <a:schemeClr val="accent1"/>
              </a:buClr>
              <a:buSzPts val="1500"/>
              <a:buFont typeface="Nanum Gothic"/>
              <a:buChar char="❏"/>
            </a:pPr>
            <a:r>
              <a:rPr lang="en" sz="1500">
                <a:solidFill>
                  <a:srgbClr val="D49632"/>
                </a:solidFill>
                <a:latin typeface="Nanum Gothic"/>
                <a:ea typeface="Nanum Gothic"/>
                <a:cs typeface="Nanum Gothic"/>
                <a:sym typeface="Nanum Gothic"/>
              </a:rPr>
              <a:t>Row-wise max normalization </a:t>
            </a:r>
            <a:r>
              <a:rPr lang="en" sz="1500">
                <a:solidFill>
                  <a:schemeClr val="accent1"/>
                </a:solidFill>
                <a:latin typeface="Nanum Gothic"/>
                <a:ea typeface="Nanum Gothic"/>
                <a:cs typeface="Nanum Gothic"/>
                <a:sym typeface="Nanum Gothic"/>
              </a:rPr>
              <a:t>Avoid undesirable scale effects </a:t>
            </a:r>
            <a:endParaRPr sz="1500">
              <a:solidFill>
                <a:srgbClr val="616161"/>
              </a:solidFill>
              <a:latin typeface="Nanum Gothic"/>
              <a:ea typeface="Nanum Gothic"/>
              <a:cs typeface="Nanum 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98" name="Shape 198"/>
        <p:cNvGrpSpPr/>
        <p:nvPr/>
      </p:nvGrpSpPr>
      <p:grpSpPr>
        <a:xfrm>
          <a:off x="0" y="0"/>
          <a:ext cx="0" cy="0"/>
          <a:chOff x="0" y="0"/>
          <a:chExt cx="0" cy="0"/>
        </a:xfrm>
      </p:grpSpPr>
      <p:sp>
        <p:nvSpPr>
          <p:cNvPr id="199" name="Google Shape;199;p41"/>
          <p:cNvSpPr txBox="1"/>
          <p:nvPr>
            <p:ph type="title"/>
          </p:nvPr>
        </p:nvSpPr>
        <p:spPr>
          <a:xfrm>
            <a:off x="283100" y="4073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43D59"/>
                </a:solidFill>
                <a:latin typeface="Nanum Gothic"/>
                <a:ea typeface="Nanum Gothic"/>
                <a:cs typeface="Nanum Gothic"/>
                <a:sym typeface="Nanum Gothic"/>
              </a:rPr>
              <a:t>Spectral</a:t>
            </a:r>
            <a:r>
              <a:rPr b="1" lang="en" sz="2600">
                <a:solidFill>
                  <a:srgbClr val="143D59"/>
                </a:solidFill>
                <a:latin typeface="Nanum Gothic"/>
                <a:ea typeface="Nanum Gothic"/>
                <a:cs typeface="Nanum Gothic"/>
                <a:sym typeface="Nanum Gothic"/>
              </a:rPr>
              <a:t> Clustering - Refinement 	Operations</a:t>
            </a:r>
            <a:endParaRPr b="1" sz="2600">
              <a:solidFill>
                <a:srgbClr val="143D59"/>
              </a:solidFill>
              <a:latin typeface="Nanum Gothic"/>
              <a:ea typeface="Nanum Gothic"/>
              <a:cs typeface="Nanum Gothic"/>
              <a:sym typeface="Nanum Gothic"/>
            </a:endParaRPr>
          </a:p>
        </p:txBody>
      </p:sp>
      <p:pic>
        <p:nvPicPr>
          <p:cNvPr id="200" name="Google Shape;200;p41"/>
          <p:cNvPicPr preferRelativeResize="0"/>
          <p:nvPr/>
        </p:nvPicPr>
        <p:blipFill rotWithShape="1">
          <a:blip r:embed="rId3">
            <a:alphaModFix/>
          </a:blip>
          <a:srcRect b="0" l="0" r="0" t="9942"/>
          <a:stretch/>
        </p:blipFill>
        <p:spPr>
          <a:xfrm>
            <a:off x="1865075" y="1131725"/>
            <a:ext cx="5413849" cy="3668149"/>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04" name="Shape 204"/>
        <p:cNvGrpSpPr/>
        <p:nvPr/>
      </p:nvGrpSpPr>
      <p:grpSpPr>
        <a:xfrm>
          <a:off x="0" y="0"/>
          <a:ext cx="0" cy="0"/>
          <a:chOff x="0" y="0"/>
          <a:chExt cx="0" cy="0"/>
        </a:xfrm>
      </p:grpSpPr>
      <p:sp>
        <p:nvSpPr>
          <p:cNvPr id="205" name="Google Shape;205;p42"/>
          <p:cNvSpPr txBox="1"/>
          <p:nvPr>
            <p:ph type="title"/>
          </p:nvPr>
        </p:nvSpPr>
        <p:spPr>
          <a:xfrm>
            <a:off x="283100" y="4073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143D59"/>
                </a:solidFill>
                <a:latin typeface="Nanum Gothic"/>
                <a:ea typeface="Nanum Gothic"/>
                <a:cs typeface="Nanum Gothic"/>
                <a:sym typeface="Nanum Gothic"/>
              </a:rPr>
              <a:t>Speaker Change Detection Using Fundamental Frequency</a:t>
            </a:r>
            <a:endParaRPr b="1" sz="2400">
              <a:solidFill>
                <a:srgbClr val="143D59"/>
              </a:solidFill>
              <a:latin typeface="Nanum Gothic"/>
              <a:ea typeface="Nanum Gothic"/>
              <a:cs typeface="Nanum Gothic"/>
              <a:sym typeface="Nanum Gothic"/>
            </a:endParaRPr>
          </a:p>
          <a:p>
            <a:pPr indent="0" lvl="0" marL="0" rtl="0" algn="l">
              <a:spcBef>
                <a:spcPts val="0"/>
              </a:spcBef>
              <a:spcAft>
                <a:spcPts val="0"/>
              </a:spcAft>
              <a:buNone/>
            </a:pPr>
            <a:r>
              <a:t/>
            </a:r>
            <a:endParaRPr b="1" sz="2400">
              <a:solidFill>
                <a:srgbClr val="143D59"/>
              </a:solidFill>
              <a:latin typeface="Nanum Gothic"/>
              <a:ea typeface="Nanum Gothic"/>
              <a:cs typeface="Nanum Gothic"/>
              <a:sym typeface="Nanum Gothic"/>
            </a:endParaRPr>
          </a:p>
          <a:p>
            <a:pPr indent="0" lvl="0" marL="0" rtl="0" algn="l">
              <a:spcBef>
                <a:spcPts val="0"/>
              </a:spcBef>
              <a:spcAft>
                <a:spcPts val="0"/>
              </a:spcAft>
              <a:buNone/>
            </a:pPr>
            <a:r>
              <a:t/>
            </a:r>
            <a:endParaRPr b="1" sz="2400">
              <a:solidFill>
                <a:srgbClr val="143D59"/>
              </a:solidFill>
              <a:latin typeface="Nanum Gothic"/>
              <a:ea typeface="Nanum Gothic"/>
              <a:cs typeface="Nanum Gothic"/>
              <a:sym typeface="Nanum Gothic"/>
            </a:endParaRPr>
          </a:p>
        </p:txBody>
      </p:sp>
      <p:pic>
        <p:nvPicPr>
          <p:cNvPr id="206" name="Google Shape;206;p42"/>
          <p:cNvPicPr preferRelativeResize="0"/>
          <p:nvPr/>
        </p:nvPicPr>
        <p:blipFill>
          <a:blip r:embed="rId3">
            <a:alphaModFix/>
          </a:blip>
          <a:stretch>
            <a:fillRect/>
          </a:stretch>
        </p:blipFill>
        <p:spPr>
          <a:xfrm>
            <a:off x="1343325" y="1012325"/>
            <a:ext cx="6511149" cy="3994175"/>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E1DC"/>
        </a:solidFill>
      </p:bgPr>
    </p:bg>
    <p:spTree>
      <p:nvGrpSpPr>
        <p:cNvPr id="210" name="Shape 210"/>
        <p:cNvGrpSpPr/>
        <p:nvPr/>
      </p:nvGrpSpPr>
      <p:grpSpPr>
        <a:xfrm>
          <a:off x="0" y="0"/>
          <a:ext cx="0" cy="0"/>
          <a:chOff x="0" y="0"/>
          <a:chExt cx="0" cy="0"/>
        </a:xfrm>
      </p:grpSpPr>
      <p:sp>
        <p:nvSpPr>
          <p:cNvPr id="211" name="Google Shape;211;p43"/>
          <p:cNvSpPr txBox="1"/>
          <p:nvPr>
            <p:ph type="title"/>
          </p:nvPr>
        </p:nvSpPr>
        <p:spPr>
          <a:xfrm>
            <a:off x="671250" y="150"/>
            <a:ext cx="78522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D49632"/>
                </a:solidFill>
                <a:latin typeface="Nanum Gothic"/>
                <a:ea typeface="Nanum Gothic"/>
                <a:cs typeface="Nanum Gothic"/>
                <a:sym typeface="Nanum Gothic"/>
              </a:rPr>
              <a:t>Optical Character Recognition</a:t>
            </a:r>
            <a:endParaRPr b="1">
              <a:solidFill>
                <a:srgbClr val="D49632"/>
              </a:solidFill>
              <a:latin typeface="Nanum Gothic"/>
              <a:ea typeface="Nanum Gothic"/>
              <a:cs typeface="Nanum Gothic"/>
              <a:sym typeface="Nanum Gothic"/>
            </a:endParaRPr>
          </a:p>
          <a:p>
            <a:pPr indent="0" lvl="0" marL="0" rtl="0" algn="ctr">
              <a:spcBef>
                <a:spcPts val="1000"/>
              </a:spcBef>
              <a:spcAft>
                <a:spcPts val="1000"/>
              </a:spcAft>
              <a:buNone/>
            </a:pPr>
            <a:r>
              <a:rPr b="1" lang="en">
                <a:solidFill>
                  <a:srgbClr val="143D59"/>
                </a:solidFill>
                <a:latin typeface="Nanum Gothic"/>
                <a:ea typeface="Nanum Gothic"/>
                <a:cs typeface="Nanum Gothic"/>
                <a:sym typeface="Nanum Gothic"/>
              </a:rPr>
              <a:t>Text to Image</a:t>
            </a:r>
            <a:endParaRPr b="1">
              <a:solidFill>
                <a:srgbClr val="143D59"/>
              </a:solidFill>
              <a:latin typeface="Nanum Gothic"/>
              <a:ea typeface="Nanum Gothic"/>
              <a:cs typeface="Nanum 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6"/>
          <p:cNvSpPr txBox="1"/>
          <p:nvPr/>
        </p:nvSpPr>
        <p:spPr>
          <a:xfrm>
            <a:off x="283100" y="407350"/>
            <a:ext cx="8631600" cy="9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143D59"/>
                </a:solidFill>
                <a:latin typeface="Nanum Gothic"/>
                <a:ea typeface="Nanum Gothic"/>
                <a:cs typeface="Nanum Gothic"/>
                <a:sym typeface="Nanum Gothic"/>
              </a:rPr>
              <a:t>FYP-I</a:t>
            </a:r>
            <a:r>
              <a:rPr b="1" lang="en" sz="4800">
                <a:solidFill>
                  <a:srgbClr val="145082"/>
                </a:solidFill>
                <a:latin typeface="Nanum Gothic"/>
                <a:ea typeface="Nanum Gothic"/>
                <a:cs typeface="Nanum Gothic"/>
                <a:sym typeface="Nanum Gothic"/>
              </a:rPr>
              <a:t> </a:t>
            </a:r>
            <a:r>
              <a:rPr b="1" lang="en" sz="4800">
                <a:solidFill>
                  <a:srgbClr val="D49632"/>
                </a:solidFill>
                <a:latin typeface="Nanum Gothic"/>
                <a:ea typeface="Nanum Gothic"/>
                <a:cs typeface="Nanum Gothic"/>
                <a:sym typeface="Nanum Gothic"/>
              </a:rPr>
              <a:t>Deliverables</a:t>
            </a:r>
            <a:r>
              <a:rPr b="1" lang="en" sz="4800">
                <a:solidFill>
                  <a:srgbClr val="143D59"/>
                </a:solidFill>
                <a:latin typeface="Nanum Gothic"/>
                <a:ea typeface="Nanum Gothic"/>
                <a:cs typeface="Nanum Gothic"/>
                <a:sym typeface="Nanum Gothic"/>
              </a:rPr>
              <a:t>?</a:t>
            </a:r>
            <a:endParaRPr b="1" sz="4800">
              <a:solidFill>
                <a:srgbClr val="143D59"/>
              </a:solidFill>
              <a:latin typeface="Nanum Gothic"/>
              <a:ea typeface="Nanum Gothic"/>
              <a:cs typeface="Nanum Gothic"/>
              <a:sym typeface="Nanum Gothic"/>
            </a:endParaRPr>
          </a:p>
        </p:txBody>
      </p:sp>
      <p:sp>
        <p:nvSpPr>
          <p:cNvPr id="112" name="Google Shape;112;p26"/>
          <p:cNvSpPr txBox="1"/>
          <p:nvPr/>
        </p:nvSpPr>
        <p:spPr>
          <a:xfrm>
            <a:off x="443525" y="1780150"/>
            <a:ext cx="7686000" cy="30000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4A4A4A"/>
              </a:buClr>
              <a:buSzPts val="2000"/>
              <a:buFont typeface="Nanum Gothic"/>
              <a:buChar char="❏"/>
            </a:pPr>
            <a:r>
              <a:rPr lang="en" sz="2000">
                <a:solidFill>
                  <a:srgbClr val="D49632"/>
                </a:solidFill>
                <a:latin typeface="Nanum Gothic"/>
                <a:ea typeface="Nanum Gothic"/>
                <a:cs typeface="Nanum Gothic"/>
                <a:sym typeface="Nanum Gothic"/>
              </a:rPr>
              <a:t>Literature Review</a:t>
            </a:r>
            <a:endParaRPr sz="2000">
              <a:solidFill>
                <a:srgbClr val="4A4A4A"/>
              </a:solidFill>
              <a:latin typeface="Nanum Gothic"/>
              <a:ea typeface="Nanum Gothic"/>
              <a:cs typeface="Nanum Gothic"/>
              <a:sym typeface="Nanum Gothic"/>
            </a:endParaRPr>
          </a:p>
          <a:p>
            <a:pPr indent="-355600" lvl="0" marL="457200" rtl="0" algn="l">
              <a:lnSpc>
                <a:spcPct val="115000"/>
              </a:lnSpc>
              <a:spcBef>
                <a:spcPts val="0"/>
              </a:spcBef>
              <a:spcAft>
                <a:spcPts val="0"/>
              </a:spcAft>
              <a:buClr>
                <a:srgbClr val="4A4A4A"/>
              </a:buClr>
              <a:buSzPts val="2000"/>
              <a:buFont typeface="Nanum Gothic"/>
              <a:buChar char="❏"/>
            </a:pPr>
            <a:r>
              <a:rPr lang="en" sz="2000">
                <a:solidFill>
                  <a:srgbClr val="D49632"/>
                </a:solidFill>
                <a:latin typeface="Nanum Gothic"/>
                <a:ea typeface="Nanum Gothic"/>
                <a:cs typeface="Nanum Gothic"/>
                <a:sym typeface="Nanum Gothic"/>
              </a:rPr>
              <a:t>Data Collection</a:t>
            </a:r>
            <a:endParaRPr sz="2000">
              <a:solidFill>
                <a:srgbClr val="4A4A4A"/>
              </a:solidFill>
              <a:latin typeface="Nanum Gothic"/>
              <a:ea typeface="Nanum Gothic"/>
              <a:cs typeface="Nanum Gothic"/>
              <a:sym typeface="Nanum Gothic"/>
            </a:endParaRPr>
          </a:p>
          <a:p>
            <a:pPr indent="-355600" lvl="0" marL="457200" rtl="0" algn="l">
              <a:lnSpc>
                <a:spcPct val="115000"/>
              </a:lnSpc>
              <a:spcBef>
                <a:spcPts val="0"/>
              </a:spcBef>
              <a:spcAft>
                <a:spcPts val="0"/>
              </a:spcAft>
              <a:buClr>
                <a:srgbClr val="4A4A4A"/>
              </a:buClr>
              <a:buSzPts val="2000"/>
              <a:buFont typeface="Nanum Gothic"/>
              <a:buChar char="❏"/>
            </a:pPr>
            <a:r>
              <a:rPr lang="en" sz="2000">
                <a:solidFill>
                  <a:srgbClr val="D49632"/>
                </a:solidFill>
                <a:latin typeface="Nanum Gothic"/>
                <a:ea typeface="Nanum Gothic"/>
                <a:cs typeface="Nanum Gothic"/>
                <a:sym typeface="Nanum Gothic"/>
              </a:rPr>
              <a:t>OCR</a:t>
            </a:r>
            <a:endParaRPr sz="2000">
              <a:solidFill>
                <a:srgbClr val="4A4A4A"/>
              </a:solidFill>
              <a:latin typeface="Nanum Gothic"/>
              <a:ea typeface="Nanum Gothic"/>
              <a:cs typeface="Nanum Gothic"/>
              <a:sym typeface="Nanum Gothic"/>
            </a:endParaRPr>
          </a:p>
          <a:p>
            <a:pPr indent="-355600" lvl="0" marL="457200" rtl="0" algn="l">
              <a:lnSpc>
                <a:spcPct val="115000"/>
              </a:lnSpc>
              <a:spcBef>
                <a:spcPts val="0"/>
              </a:spcBef>
              <a:spcAft>
                <a:spcPts val="0"/>
              </a:spcAft>
              <a:buClr>
                <a:srgbClr val="4A4A4A"/>
              </a:buClr>
              <a:buSzPts val="2000"/>
              <a:buFont typeface="Nanum Gothic"/>
              <a:buChar char="❏"/>
            </a:pPr>
            <a:r>
              <a:rPr lang="en" sz="2000">
                <a:solidFill>
                  <a:srgbClr val="D49632"/>
                </a:solidFill>
                <a:latin typeface="Nanum Gothic"/>
                <a:ea typeface="Nanum Gothic"/>
                <a:cs typeface="Nanum Gothic"/>
                <a:sym typeface="Nanum Gothic"/>
              </a:rPr>
              <a:t>Clustering the discussion according to Agenda</a:t>
            </a:r>
            <a:endParaRPr sz="2000">
              <a:solidFill>
                <a:srgbClr val="4A4A4A"/>
              </a:solidFill>
              <a:latin typeface="Nanum Gothic"/>
              <a:ea typeface="Nanum Gothic"/>
              <a:cs typeface="Nanum Gothic"/>
              <a:sym typeface="Nanum Gothic"/>
            </a:endParaRPr>
          </a:p>
          <a:p>
            <a:pPr indent="-355600" lvl="0" marL="457200" rtl="0" algn="l">
              <a:lnSpc>
                <a:spcPct val="115000"/>
              </a:lnSpc>
              <a:spcBef>
                <a:spcPts val="0"/>
              </a:spcBef>
              <a:spcAft>
                <a:spcPts val="0"/>
              </a:spcAft>
              <a:buClr>
                <a:srgbClr val="4A4A4A"/>
              </a:buClr>
              <a:buSzPts val="2000"/>
              <a:buFont typeface="Nanum Gothic"/>
              <a:buChar char="❏"/>
            </a:pPr>
            <a:r>
              <a:rPr lang="en" sz="2000">
                <a:solidFill>
                  <a:srgbClr val="D49632"/>
                </a:solidFill>
                <a:latin typeface="Nanum Gothic"/>
                <a:ea typeface="Nanum Gothic"/>
                <a:cs typeface="Nanum Gothic"/>
                <a:sym typeface="Nanum Gothic"/>
              </a:rPr>
              <a:t>Classifying the sentence </a:t>
            </a:r>
            <a:r>
              <a:rPr lang="en" sz="2000">
                <a:solidFill>
                  <a:srgbClr val="4A4A4A"/>
                </a:solidFill>
                <a:latin typeface="Nanum Gothic"/>
                <a:ea typeface="Nanum Gothic"/>
                <a:cs typeface="Nanum Gothic"/>
                <a:sym typeface="Nanum Gothic"/>
              </a:rPr>
              <a:t>− Suggestions, Task Assigned or Normal</a:t>
            </a:r>
            <a:endParaRPr sz="2000">
              <a:solidFill>
                <a:srgbClr val="616161"/>
              </a:solidFill>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15" name="Shape 215"/>
        <p:cNvGrpSpPr/>
        <p:nvPr/>
      </p:nvGrpSpPr>
      <p:grpSpPr>
        <a:xfrm>
          <a:off x="0" y="0"/>
          <a:ext cx="0" cy="0"/>
          <a:chOff x="0" y="0"/>
          <a:chExt cx="0" cy="0"/>
        </a:xfrm>
      </p:grpSpPr>
      <p:sp>
        <p:nvSpPr>
          <p:cNvPr id="216" name="Google Shape;216;p44"/>
          <p:cNvSpPr txBox="1"/>
          <p:nvPr/>
        </p:nvSpPr>
        <p:spPr>
          <a:xfrm>
            <a:off x="681550" y="1585125"/>
            <a:ext cx="72876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Pytesseract</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Python Library for OCR</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Free Solution</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Almost Perfect results for Computerized Images</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Not upto the mark for Handwritten Images  </a:t>
            </a:r>
            <a:endParaRPr>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Gothic ExtraBold"/>
              <a:buChar char="❏"/>
            </a:pPr>
            <a:r>
              <a:rPr lang="en" sz="1600">
                <a:solidFill>
                  <a:srgbClr val="D49632"/>
                </a:solidFill>
                <a:latin typeface="NanumGothic ExtraBold"/>
                <a:ea typeface="NanumGothic ExtraBold"/>
                <a:cs typeface="NanumGothic ExtraBold"/>
                <a:sym typeface="NanumGothic ExtraBold"/>
              </a:rPr>
              <a:t>Google Cloud Vision</a:t>
            </a:r>
            <a:endParaRPr sz="1600">
              <a:solidFill>
                <a:srgbClr val="D49632"/>
              </a:solidFill>
              <a:latin typeface="NanumGothic ExtraBold"/>
              <a:ea typeface="NanumGothic ExtraBold"/>
              <a:cs typeface="NanumGothic ExtraBold"/>
              <a:sym typeface="NanumGothic ExtraBold"/>
            </a:endParaRPr>
          </a:p>
          <a:p>
            <a:pPr indent="-317500" lvl="1" marL="914400" rtl="0" algn="l">
              <a:lnSpc>
                <a:spcPct val="115000"/>
              </a:lnSpc>
              <a:spcBef>
                <a:spcPts val="0"/>
              </a:spcBef>
              <a:spcAft>
                <a:spcPts val="0"/>
              </a:spcAft>
              <a:buClr>
                <a:schemeClr val="accent1"/>
              </a:buClr>
              <a:buSzPts val="1400"/>
              <a:buFont typeface="Nanum Gothic"/>
              <a:buChar char="❏"/>
            </a:pPr>
            <a:r>
              <a:rPr lang="en">
                <a:solidFill>
                  <a:schemeClr val="accent1"/>
                </a:solidFill>
                <a:latin typeface="Nanum Gothic"/>
                <a:ea typeface="Nanum Gothic"/>
                <a:cs typeface="Nanum Gothic"/>
                <a:sym typeface="Nanum Gothic"/>
              </a:rPr>
              <a:t>Google AI Service</a:t>
            </a:r>
            <a:endParaRPr>
              <a:solidFill>
                <a:schemeClr val="accent1"/>
              </a:solidFill>
              <a:latin typeface="Nanum Gothic"/>
              <a:ea typeface="Nanum Gothic"/>
              <a:cs typeface="Nanum Gothic"/>
              <a:sym typeface="Nanum Gothic"/>
            </a:endParaRPr>
          </a:p>
          <a:p>
            <a:pPr indent="-317500" lvl="1" marL="914400" rtl="0" algn="l">
              <a:lnSpc>
                <a:spcPct val="115000"/>
              </a:lnSpc>
              <a:spcBef>
                <a:spcPts val="0"/>
              </a:spcBef>
              <a:spcAft>
                <a:spcPts val="0"/>
              </a:spcAft>
              <a:buClr>
                <a:schemeClr val="accent1"/>
              </a:buClr>
              <a:buSzPts val="1400"/>
              <a:buFont typeface="Nanum Gothic"/>
              <a:buChar char="❏"/>
            </a:pPr>
            <a:r>
              <a:rPr lang="en">
                <a:solidFill>
                  <a:schemeClr val="accent1"/>
                </a:solidFill>
                <a:latin typeface="Nanum Gothic"/>
                <a:ea typeface="Nanum Gothic"/>
                <a:cs typeface="Nanum Gothic"/>
                <a:sym typeface="Nanum Gothic"/>
              </a:rPr>
              <a:t>Costly Solution</a:t>
            </a:r>
            <a:endParaRPr>
              <a:solidFill>
                <a:schemeClr val="accent1"/>
              </a:solidFill>
              <a:latin typeface="Nanum Gothic"/>
              <a:ea typeface="Nanum Gothic"/>
              <a:cs typeface="Nanum Gothic"/>
              <a:sym typeface="Nanum Gothic"/>
            </a:endParaRPr>
          </a:p>
          <a:p>
            <a:pPr indent="-317500" lvl="1" marL="914400" rtl="0" algn="l">
              <a:lnSpc>
                <a:spcPct val="115000"/>
              </a:lnSpc>
              <a:spcBef>
                <a:spcPts val="0"/>
              </a:spcBef>
              <a:spcAft>
                <a:spcPts val="0"/>
              </a:spcAft>
              <a:buClr>
                <a:schemeClr val="accent1"/>
              </a:buClr>
              <a:buSzPts val="1400"/>
              <a:buFont typeface="Nanum Gothic"/>
              <a:buChar char="❏"/>
            </a:pPr>
            <a:r>
              <a:rPr lang="en">
                <a:solidFill>
                  <a:schemeClr val="accent1"/>
                </a:solidFill>
                <a:latin typeface="Nanum Gothic"/>
                <a:ea typeface="Nanum Gothic"/>
                <a:cs typeface="Nanum Gothic"/>
                <a:sym typeface="Nanum Gothic"/>
              </a:rPr>
              <a:t>Almost Perfect results for Computerized Images</a:t>
            </a:r>
            <a:endParaRPr>
              <a:solidFill>
                <a:schemeClr val="accent1"/>
              </a:solidFill>
              <a:latin typeface="Nanum Gothic"/>
              <a:ea typeface="Nanum Gothic"/>
              <a:cs typeface="Nanum Gothic"/>
              <a:sym typeface="Nanum Gothic"/>
            </a:endParaRPr>
          </a:p>
          <a:p>
            <a:pPr indent="-317500" lvl="1" marL="914400" rtl="0" algn="l">
              <a:lnSpc>
                <a:spcPct val="115000"/>
              </a:lnSpc>
              <a:spcBef>
                <a:spcPts val="0"/>
              </a:spcBef>
              <a:spcAft>
                <a:spcPts val="0"/>
              </a:spcAft>
              <a:buClr>
                <a:schemeClr val="accent1"/>
              </a:buClr>
              <a:buSzPts val="1400"/>
              <a:buFont typeface="Nanum Gothic"/>
              <a:buChar char="❏"/>
            </a:pPr>
            <a:r>
              <a:rPr lang="en">
                <a:solidFill>
                  <a:schemeClr val="accent1"/>
                </a:solidFill>
                <a:latin typeface="Nanum Gothic"/>
                <a:ea typeface="Nanum Gothic"/>
                <a:cs typeface="Nanum Gothic"/>
                <a:sym typeface="Nanum Gothic"/>
              </a:rPr>
              <a:t>Almost Perfect results for Handwritten Images  </a:t>
            </a:r>
            <a:endParaRPr>
              <a:solidFill>
                <a:schemeClr val="accent1"/>
              </a:solidFill>
              <a:latin typeface="Nanum Gothic"/>
              <a:ea typeface="Nanum Gothic"/>
              <a:cs typeface="Nanum Gothic"/>
              <a:sym typeface="Nanum Gothic"/>
            </a:endParaRPr>
          </a:p>
        </p:txBody>
      </p:sp>
      <p:sp>
        <p:nvSpPr>
          <p:cNvPr id="217" name="Google Shape;217;p44"/>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Possible Options</a:t>
            </a:r>
            <a:endParaRPr b="1" sz="4000">
              <a:solidFill>
                <a:srgbClr val="143D59"/>
              </a:solidFill>
              <a:latin typeface="Nanum Gothic"/>
              <a:ea typeface="Nanum Gothic"/>
              <a:cs typeface="Nanum Gothic"/>
              <a:sym typeface="Nanum Gothic"/>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1" name="Shape 221"/>
        <p:cNvGrpSpPr/>
        <p:nvPr/>
      </p:nvGrpSpPr>
      <p:grpSpPr>
        <a:xfrm>
          <a:off x="0" y="0"/>
          <a:ext cx="0" cy="0"/>
          <a:chOff x="0" y="0"/>
          <a:chExt cx="0" cy="0"/>
        </a:xfrm>
      </p:grpSpPr>
      <p:sp>
        <p:nvSpPr>
          <p:cNvPr id="222" name="Google Shape;222;p45"/>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Optical Character Recognition</a:t>
            </a:r>
            <a:endParaRPr b="1" sz="4000">
              <a:solidFill>
                <a:srgbClr val="143D59"/>
              </a:solidFill>
              <a:latin typeface="Nanum Gothic"/>
              <a:ea typeface="Nanum Gothic"/>
              <a:cs typeface="Nanum Gothic"/>
              <a:sym typeface="Nanum Gothic"/>
            </a:endParaRPr>
          </a:p>
        </p:txBody>
      </p:sp>
      <p:pic>
        <p:nvPicPr>
          <p:cNvPr id="223" name="Google Shape;223;p45"/>
          <p:cNvPicPr preferRelativeResize="0"/>
          <p:nvPr/>
        </p:nvPicPr>
        <p:blipFill>
          <a:blip r:embed="rId3">
            <a:alphaModFix/>
          </a:blip>
          <a:stretch>
            <a:fillRect/>
          </a:stretch>
        </p:blipFill>
        <p:spPr>
          <a:xfrm>
            <a:off x="1241763" y="1246750"/>
            <a:ext cx="6714282" cy="3591951"/>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27" name="Shape 227"/>
        <p:cNvGrpSpPr/>
        <p:nvPr/>
      </p:nvGrpSpPr>
      <p:grpSpPr>
        <a:xfrm>
          <a:off x="0" y="0"/>
          <a:ext cx="0" cy="0"/>
          <a:chOff x="0" y="0"/>
          <a:chExt cx="0" cy="0"/>
        </a:xfrm>
      </p:grpSpPr>
      <p:sp>
        <p:nvSpPr>
          <p:cNvPr id="228" name="Google Shape;228;p46"/>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PreImage Processing</a:t>
            </a:r>
            <a:endParaRPr b="1" sz="4000">
              <a:solidFill>
                <a:srgbClr val="143D59"/>
              </a:solidFill>
              <a:latin typeface="Nanum Gothic"/>
              <a:ea typeface="Nanum Gothic"/>
              <a:cs typeface="Nanum Gothic"/>
              <a:sym typeface="Nanum Gothic"/>
            </a:endParaRPr>
          </a:p>
        </p:txBody>
      </p:sp>
      <p:sp>
        <p:nvSpPr>
          <p:cNvPr id="229" name="Google Shape;229;p46"/>
          <p:cNvSpPr txBox="1"/>
          <p:nvPr/>
        </p:nvSpPr>
        <p:spPr>
          <a:xfrm>
            <a:off x="443525" y="1627750"/>
            <a:ext cx="76860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Tesseract works best when there is a very clean segmentation of the foreground text from the background</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In practice, it can be extremely challenging to guarantee these types of segmentations</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Hence, we tend to train domain-specific image classifiers and detectors</a:t>
            </a:r>
            <a:endParaRPr sz="1600">
              <a:solidFill>
                <a:srgbClr val="616161"/>
              </a:solidFill>
              <a:latin typeface="Nanum Gothic"/>
              <a:ea typeface="Nanum Gothic"/>
              <a:cs typeface="Nanum Gothic"/>
              <a:sym typeface="Nanum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3" name="Shape 233"/>
        <p:cNvGrpSpPr/>
        <p:nvPr/>
      </p:nvGrpSpPr>
      <p:grpSpPr>
        <a:xfrm>
          <a:off x="0" y="0"/>
          <a:ext cx="0" cy="0"/>
          <a:chOff x="0" y="0"/>
          <a:chExt cx="0" cy="0"/>
        </a:xfrm>
      </p:grpSpPr>
      <p:sp>
        <p:nvSpPr>
          <p:cNvPr id="234" name="Google Shape;234;p47"/>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Rescaling</a:t>
            </a:r>
            <a:endParaRPr b="1" sz="4000">
              <a:solidFill>
                <a:srgbClr val="143D59"/>
              </a:solidFill>
              <a:latin typeface="Nanum Gothic"/>
              <a:ea typeface="Nanum Gothic"/>
              <a:cs typeface="Nanum Gothic"/>
              <a:sym typeface="Nanum Gothic"/>
            </a:endParaRPr>
          </a:p>
          <a:p>
            <a:pPr indent="0" lvl="0" marL="0" rtl="0" algn="l">
              <a:spcBef>
                <a:spcPts val="0"/>
              </a:spcBef>
              <a:spcAft>
                <a:spcPts val="0"/>
              </a:spcAft>
              <a:buNone/>
            </a:pPr>
            <a:r>
              <a:t/>
            </a:r>
            <a:endParaRPr b="1" sz="4000">
              <a:solidFill>
                <a:srgbClr val="143D59"/>
              </a:solidFill>
              <a:latin typeface="Nanum Gothic"/>
              <a:ea typeface="Nanum Gothic"/>
              <a:cs typeface="Nanum Gothic"/>
              <a:sym typeface="Nanum Gothic"/>
            </a:endParaRPr>
          </a:p>
        </p:txBody>
      </p:sp>
      <p:sp>
        <p:nvSpPr>
          <p:cNvPr id="235" name="Google Shape;235;p47"/>
          <p:cNvSpPr txBox="1"/>
          <p:nvPr/>
        </p:nvSpPr>
        <p:spPr>
          <a:xfrm>
            <a:off x="443525" y="1627750"/>
            <a:ext cx="76860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Tesseract works best on images which have a DPI of at least 300 dpi, so it may be beneficial to resize images.</a:t>
            </a:r>
            <a:endParaRPr sz="1600">
              <a:solidFill>
                <a:srgbClr val="616161"/>
              </a:solidFill>
              <a:latin typeface="Nanum Gothic"/>
              <a:ea typeface="Nanum Gothic"/>
              <a:cs typeface="Nanum Gothic"/>
              <a:sym typeface="Nanum Gothic"/>
            </a:endParaRPr>
          </a:p>
          <a:p>
            <a:pPr indent="0" lvl="0" marL="0" rtl="0" algn="l">
              <a:lnSpc>
                <a:spcPct val="115000"/>
              </a:lnSpc>
              <a:spcBef>
                <a:spcPts val="1600"/>
              </a:spcBef>
              <a:spcAft>
                <a:spcPts val="0"/>
              </a:spcAft>
              <a:buNone/>
            </a:pPr>
            <a:r>
              <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160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cv2.resize(img, None, fx=1.2, fy=1.2, interpolation=cv2.INTER_CUBIC)``</a:t>
            </a:r>
            <a:endParaRPr sz="1600">
              <a:solidFill>
                <a:srgbClr val="616161"/>
              </a:solidFill>
              <a:latin typeface="Nanum Gothic"/>
              <a:ea typeface="Nanum Gothic"/>
              <a:cs typeface="Nanum Gothic"/>
              <a:sym typeface="Nanum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39" name="Shape 239"/>
        <p:cNvGrpSpPr/>
        <p:nvPr/>
      </p:nvGrpSpPr>
      <p:grpSpPr>
        <a:xfrm>
          <a:off x="0" y="0"/>
          <a:ext cx="0" cy="0"/>
          <a:chOff x="0" y="0"/>
          <a:chExt cx="0" cy="0"/>
        </a:xfrm>
      </p:grpSpPr>
      <p:sp>
        <p:nvSpPr>
          <p:cNvPr id="240" name="Google Shape;240;p48"/>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Binarisation</a:t>
            </a:r>
            <a:endParaRPr b="1" sz="4000">
              <a:solidFill>
                <a:srgbClr val="143D59"/>
              </a:solidFill>
              <a:latin typeface="Nanum Gothic"/>
              <a:ea typeface="Nanum Gothic"/>
              <a:cs typeface="Nanum Gothic"/>
              <a:sym typeface="Nanum Gothic"/>
            </a:endParaRPr>
          </a:p>
          <a:p>
            <a:pPr indent="0" lvl="0" marL="0" rtl="0" algn="l">
              <a:spcBef>
                <a:spcPts val="0"/>
              </a:spcBef>
              <a:spcAft>
                <a:spcPts val="0"/>
              </a:spcAft>
              <a:buNone/>
            </a:pPr>
            <a:r>
              <a:t/>
            </a:r>
            <a:endParaRPr b="1" sz="4000">
              <a:solidFill>
                <a:srgbClr val="143D59"/>
              </a:solidFill>
              <a:latin typeface="Nanum Gothic"/>
              <a:ea typeface="Nanum Gothic"/>
              <a:cs typeface="Nanum Gothic"/>
              <a:sym typeface="Nanum Gothic"/>
            </a:endParaRPr>
          </a:p>
        </p:txBody>
      </p:sp>
      <p:sp>
        <p:nvSpPr>
          <p:cNvPr id="241" name="Google Shape;241;p48"/>
          <p:cNvSpPr txBox="1"/>
          <p:nvPr/>
        </p:nvSpPr>
        <p:spPr>
          <a:xfrm>
            <a:off x="443525" y="1780150"/>
            <a:ext cx="7686000" cy="3000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600">
                <a:solidFill>
                  <a:srgbClr val="616161"/>
                </a:solidFill>
                <a:latin typeface="Nanum Gothic"/>
                <a:ea typeface="Nanum Gothic"/>
                <a:cs typeface="Nanum Gothic"/>
                <a:sym typeface="Nanum Gothic"/>
              </a:rPr>
              <a:t>This is converting an image to black and white. Tesseract does this internally (Otsu algorithm)</a:t>
            </a:r>
            <a:endParaRPr sz="1600">
              <a:solidFill>
                <a:srgbClr val="616161"/>
              </a:solidFill>
              <a:latin typeface="Nanum Gothic"/>
              <a:ea typeface="Nanum Gothic"/>
              <a:cs typeface="Nanum Gothic"/>
              <a:sym typeface="Nanum Gothic"/>
            </a:endParaRPr>
          </a:p>
          <a:p>
            <a:pPr indent="-330200" lvl="0" marL="457200" rtl="0" algn="l">
              <a:lnSpc>
                <a:spcPct val="100000"/>
              </a:lnSpc>
              <a:spcBef>
                <a:spcPts val="1600"/>
              </a:spcBef>
              <a:spcAft>
                <a:spcPts val="0"/>
              </a:spcAft>
              <a:buClr>
                <a:srgbClr val="D49632"/>
              </a:buClr>
              <a:buSzPts val="1600"/>
              <a:buFont typeface="Nanum Gothic"/>
              <a:buChar char="❏"/>
            </a:pPr>
            <a:r>
              <a:rPr lang="en" sz="1600">
                <a:solidFill>
                  <a:srgbClr val="D49632"/>
                </a:solidFill>
                <a:latin typeface="Nanum Gothic"/>
                <a:ea typeface="Nanum Gothic"/>
                <a:cs typeface="Nanum Gothic"/>
                <a:sym typeface="Nanum Gothic"/>
              </a:rPr>
              <a:t>#simple</a:t>
            </a:r>
            <a:endParaRPr sz="1600">
              <a:solidFill>
                <a:srgbClr val="D49632"/>
              </a:solidFill>
              <a:latin typeface="Nanum Gothic"/>
              <a:ea typeface="Nanum Gothic"/>
              <a:cs typeface="Nanum Gothic"/>
              <a:sym typeface="Nanum Gothic"/>
            </a:endParaRPr>
          </a:p>
          <a:p>
            <a:pPr indent="0" lvl="0" marL="457200" rtl="0" algn="l">
              <a:lnSpc>
                <a:spcPct val="100000"/>
              </a:lnSpc>
              <a:spcBef>
                <a:spcPts val="1600"/>
              </a:spcBef>
              <a:spcAft>
                <a:spcPts val="0"/>
              </a:spcAft>
              <a:buNone/>
            </a:pPr>
            <a:r>
              <a:rPr lang="en" sz="1600">
                <a:solidFill>
                  <a:srgbClr val="616161"/>
                </a:solidFill>
                <a:latin typeface="Nanum Gothic"/>
                <a:ea typeface="Nanum Gothic"/>
                <a:cs typeface="Nanum Gothic"/>
                <a:sym typeface="Nanum Gothic"/>
              </a:rPr>
              <a:t>cv.threshold(img,127,255,cv.THRESH_BINARY)</a:t>
            </a:r>
            <a:endParaRPr sz="1600">
              <a:solidFill>
                <a:srgbClr val="616161"/>
              </a:solidFill>
              <a:latin typeface="Nanum Gothic"/>
              <a:ea typeface="Nanum Gothic"/>
              <a:cs typeface="Nanum Gothic"/>
              <a:sym typeface="Nanum Gothic"/>
            </a:endParaRPr>
          </a:p>
          <a:p>
            <a:pPr indent="-330200" lvl="0" marL="457200" rtl="0" algn="l">
              <a:lnSpc>
                <a:spcPct val="100000"/>
              </a:lnSpc>
              <a:spcBef>
                <a:spcPts val="1600"/>
              </a:spcBef>
              <a:spcAft>
                <a:spcPts val="0"/>
              </a:spcAft>
              <a:buClr>
                <a:srgbClr val="D49632"/>
              </a:buClr>
              <a:buSzPts val="1600"/>
              <a:buFont typeface="Nanum Gothic"/>
              <a:buChar char="❏"/>
            </a:pPr>
            <a:r>
              <a:rPr lang="en" sz="1600">
                <a:solidFill>
                  <a:srgbClr val="D49632"/>
                </a:solidFill>
                <a:latin typeface="Nanum Gothic"/>
                <a:ea typeface="Nanum Gothic"/>
                <a:cs typeface="Nanum Gothic"/>
                <a:sym typeface="Nanum Gothic"/>
              </a:rPr>
              <a:t>#adaptive</a:t>
            </a:r>
            <a:endParaRPr sz="1600">
              <a:solidFill>
                <a:srgbClr val="D49632"/>
              </a:solidFill>
              <a:latin typeface="Nanum Gothic"/>
              <a:ea typeface="Nanum Gothic"/>
              <a:cs typeface="Nanum Gothic"/>
              <a:sym typeface="Nanum Gothic"/>
            </a:endParaRPr>
          </a:p>
          <a:p>
            <a:pPr indent="0" lvl="0" marL="457200" rtl="0" algn="l">
              <a:lnSpc>
                <a:spcPct val="100000"/>
              </a:lnSpc>
              <a:spcBef>
                <a:spcPts val="1600"/>
              </a:spcBef>
              <a:spcAft>
                <a:spcPts val="0"/>
              </a:spcAft>
              <a:buNone/>
            </a:pPr>
            <a:r>
              <a:rPr lang="en" sz="1600">
                <a:solidFill>
                  <a:srgbClr val="616161"/>
                </a:solidFill>
                <a:latin typeface="Nanum Gothic"/>
                <a:ea typeface="Nanum Gothic"/>
                <a:cs typeface="Nanum Gothic"/>
                <a:sym typeface="Nanum Gothic"/>
              </a:rPr>
              <a:t>cv2.adaptiveThreshold(img, 255, cv2.ADAPTIVE_THRESH_GAUSSIAN_C, cv2.THRESH_BINARY, 31, 2)</a:t>
            </a:r>
            <a:endParaRPr sz="1600">
              <a:solidFill>
                <a:srgbClr val="616161"/>
              </a:solidFill>
              <a:latin typeface="Nanum Gothic"/>
              <a:ea typeface="Nanum Gothic"/>
              <a:cs typeface="Nanum Gothic"/>
              <a:sym typeface="Nanum Gothic"/>
            </a:endParaRPr>
          </a:p>
          <a:p>
            <a:pPr indent="-330200" lvl="0" marL="457200" rtl="0" algn="l">
              <a:lnSpc>
                <a:spcPct val="100000"/>
              </a:lnSpc>
              <a:spcBef>
                <a:spcPts val="1600"/>
              </a:spcBef>
              <a:spcAft>
                <a:spcPts val="0"/>
              </a:spcAft>
              <a:buClr>
                <a:srgbClr val="D49632"/>
              </a:buClr>
              <a:buSzPts val="1600"/>
              <a:buFont typeface="Nanum Gothic"/>
              <a:buChar char="❏"/>
            </a:pPr>
            <a:r>
              <a:rPr lang="en" sz="1600">
                <a:solidFill>
                  <a:srgbClr val="D49632"/>
                </a:solidFill>
                <a:latin typeface="Nanum Gothic"/>
                <a:ea typeface="Nanum Gothic"/>
                <a:cs typeface="Nanum Gothic"/>
                <a:sym typeface="Nanum Gothic"/>
              </a:rPr>
              <a:t>#otsu</a:t>
            </a:r>
            <a:endParaRPr sz="1600">
              <a:solidFill>
                <a:srgbClr val="D49632"/>
              </a:solidFill>
              <a:latin typeface="Nanum Gothic"/>
              <a:ea typeface="Nanum Gothic"/>
              <a:cs typeface="Nanum Gothic"/>
              <a:sym typeface="Nanum Gothic"/>
            </a:endParaRPr>
          </a:p>
          <a:p>
            <a:pPr indent="0" lvl="0" marL="457200" rtl="0" algn="l">
              <a:lnSpc>
                <a:spcPct val="100000"/>
              </a:lnSpc>
              <a:spcBef>
                <a:spcPts val="1600"/>
              </a:spcBef>
              <a:spcAft>
                <a:spcPts val="1600"/>
              </a:spcAft>
              <a:buNone/>
            </a:pPr>
            <a:r>
              <a:rPr lang="en" sz="1600">
                <a:solidFill>
                  <a:srgbClr val="616161"/>
                </a:solidFill>
                <a:latin typeface="Nanum Gothic"/>
                <a:ea typeface="Nanum Gothic"/>
                <a:cs typeface="Nanum Gothic"/>
                <a:sym typeface="Nanum Gothic"/>
              </a:rPr>
              <a:t>cv2.threshold(img, 0, 255, cv2.THRESH_BINARY + cv2.THRESH_OTSU)[1]</a:t>
            </a:r>
            <a:endParaRPr sz="1600">
              <a:solidFill>
                <a:srgbClr val="616161"/>
              </a:solidFill>
              <a:latin typeface="Nanum Gothic"/>
              <a:ea typeface="Nanum Gothic"/>
              <a:cs typeface="Nanum Gothic"/>
              <a:sym typeface="Nanum Gothic"/>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45" name="Shape 245"/>
        <p:cNvGrpSpPr/>
        <p:nvPr/>
      </p:nvGrpSpPr>
      <p:grpSpPr>
        <a:xfrm>
          <a:off x="0" y="0"/>
          <a:ext cx="0" cy="0"/>
          <a:chOff x="0" y="0"/>
          <a:chExt cx="0" cy="0"/>
        </a:xfrm>
      </p:grpSpPr>
      <p:sp>
        <p:nvSpPr>
          <p:cNvPr id="246" name="Google Shape;246;p49"/>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Noise Filtering</a:t>
            </a:r>
            <a:endParaRPr b="1" sz="4000">
              <a:solidFill>
                <a:srgbClr val="143D59"/>
              </a:solidFill>
              <a:latin typeface="Nanum Gothic"/>
              <a:ea typeface="Nanum Gothic"/>
              <a:cs typeface="Nanum Gothic"/>
              <a:sym typeface="Nanum Gothic"/>
            </a:endParaRPr>
          </a:p>
          <a:p>
            <a:pPr indent="0" lvl="0" marL="0" rtl="0" algn="l">
              <a:spcBef>
                <a:spcPts val="0"/>
              </a:spcBef>
              <a:spcAft>
                <a:spcPts val="0"/>
              </a:spcAft>
              <a:buNone/>
            </a:pPr>
            <a:r>
              <a:t/>
            </a:r>
            <a:endParaRPr b="1" sz="4000">
              <a:solidFill>
                <a:srgbClr val="143D59"/>
              </a:solidFill>
              <a:latin typeface="Nanum Gothic"/>
              <a:ea typeface="Nanum Gothic"/>
              <a:cs typeface="Nanum Gothic"/>
              <a:sym typeface="Nanum Gothic"/>
            </a:endParaRPr>
          </a:p>
        </p:txBody>
      </p:sp>
      <p:sp>
        <p:nvSpPr>
          <p:cNvPr id="247" name="Google Shape;247;p49"/>
          <p:cNvSpPr txBox="1"/>
          <p:nvPr/>
        </p:nvSpPr>
        <p:spPr>
          <a:xfrm>
            <a:off x="443525" y="1627750"/>
            <a:ext cx="76860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Gaussian blurring for </a:t>
            </a:r>
            <a:r>
              <a:rPr lang="en" sz="1600">
                <a:solidFill>
                  <a:srgbClr val="616161"/>
                </a:solidFill>
                <a:latin typeface="Nanum Gothic"/>
                <a:ea typeface="Nanum Gothic"/>
                <a:cs typeface="Nanum Gothic"/>
                <a:sym typeface="Nanum Gothic"/>
              </a:rPr>
              <a:t>gaussian</a:t>
            </a:r>
            <a:r>
              <a:rPr lang="en" sz="1600">
                <a:solidFill>
                  <a:srgbClr val="616161"/>
                </a:solidFill>
                <a:latin typeface="Nanum Gothic"/>
                <a:ea typeface="Nanum Gothic"/>
                <a:cs typeface="Nanum Gothic"/>
                <a:sym typeface="Nanum Gothic"/>
              </a:rPr>
              <a:t> noise</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Median Filtering for salt and pepper noise</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Bilateral filtering, useful for removing the noise without smoothing the edges unlike </a:t>
            </a:r>
            <a:r>
              <a:rPr lang="en" sz="1600">
                <a:solidFill>
                  <a:srgbClr val="616161"/>
                </a:solidFill>
                <a:latin typeface="Nanum Gothic"/>
                <a:ea typeface="Nanum Gothic"/>
                <a:cs typeface="Nanum Gothic"/>
                <a:sym typeface="Nanum Gothic"/>
              </a:rPr>
              <a:t>gaussian</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Wiener for speckle noise</a:t>
            </a:r>
            <a:endParaRPr sz="1600">
              <a:solidFill>
                <a:srgbClr val="616161"/>
              </a:solidFill>
              <a:latin typeface="Nanum Gothic"/>
              <a:ea typeface="Nanum Gothic"/>
              <a:cs typeface="Nanum Gothic"/>
              <a:sym typeface="Nanum Gothic"/>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1" name="Shape 251"/>
        <p:cNvGrpSpPr/>
        <p:nvPr/>
      </p:nvGrpSpPr>
      <p:grpSpPr>
        <a:xfrm>
          <a:off x="0" y="0"/>
          <a:ext cx="0" cy="0"/>
          <a:chOff x="0" y="0"/>
          <a:chExt cx="0" cy="0"/>
        </a:xfrm>
      </p:grpSpPr>
      <p:sp>
        <p:nvSpPr>
          <p:cNvPr id="252" name="Google Shape;252;p50"/>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Comparison</a:t>
            </a:r>
            <a:r>
              <a:rPr b="1" lang="en" sz="4000">
                <a:solidFill>
                  <a:srgbClr val="143D59"/>
                </a:solidFill>
                <a:latin typeface="Nanum Gothic"/>
                <a:ea typeface="Nanum Gothic"/>
                <a:cs typeface="Nanum Gothic"/>
                <a:sym typeface="Nanum Gothic"/>
              </a:rPr>
              <a:t> - Salt and </a:t>
            </a:r>
            <a:r>
              <a:rPr b="1" lang="en" sz="4000">
                <a:solidFill>
                  <a:srgbClr val="143D59"/>
                </a:solidFill>
                <a:latin typeface="Nanum Gothic"/>
                <a:ea typeface="Nanum Gothic"/>
                <a:cs typeface="Nanum Gothic"/>
                <a:sym typeface="Nanum Gothic"/>
              </a:rPr>
              <a:t>Pepper</a:t>
            </a:r>
            <a:r>
              <a:rPr b="1" lang="en" sz="4000">
                <a:solidFill>
                  <a:srgbClr val="143D59"/>
                </a:solidFill>
                <a:latin typeface="Nanum Gothic"/>
                <a:ea typeface="Nanum Gothic"/>
                <a:cs typeface="Nanum Gothic"/>
                <a:sym typeface="Nanum Gothic"/>
              </a:rPr>
              <a:t> Noise</a:t>
            </a:r>
            <a:endParaRPr b="1" sz="4000">
              <a:solidFill>
                <a:srgbClr val="143D59"/>
              </a:solidFill>
              <a:latin typeface="Nanum Gothic"/>
              <a:ea typeface="Nanum Gothic"/>
              <a:cs typeface="Nanum Gothic"/>
              <a:sym typeface="Nanum Gothic"/>
            </a:endParaRPr>
          </a:p>
          <a:p>
            <a:pPr indent="0" lvl="0" marL="0" rtl="0" algn="l">
              <a:spcBef>
                <a:spcPts val="0"/>
              </a:spcBef>
              <a:spcAft>
                <a:spcPts val="0"/>
              </a:spcAft>
              <a:buNone/>
            </a:pPr>
            <a:r>
              <a:t/>
            </a:r>
            <a:endParaRPr b="1" sz="4000">
              <a:solidFill>
                <a:srgbClr val="143D59"/>
              </a:solidFill>
              <a:latin typeface="Nanum Gothic"/>
              <a:ea typeface="Nanum Gothic"/>
              <a:cs typeface="Nanum Gothic"/>
              <a:sym typeface="Nanum Gothic"/>
            </a:endParaRPr>
          </a:p>
        </p:txBody>
      </p:sp>
      <p:pic>
        <p:nvPicPr>
          <p:cNvPr id="253" name="Google Shape;253;p50"/>
          <p:cNvPicPr preferRelativeResize="0"/>
          <p:nvPr/>
        </p:nvPicPr>
        <p:blipFill rotWithShape="1">
          <a:blip r:embed="rId3">
            <a:alphaModFix/>
          </a:blip>
          <a:srcRect b="0" l="0" r="0" t="11948"/>
          <a:stretch/>
        </p:blipFill>
        <p:spPr>
          <a:xfrm>
            <a:off x="2778538" y="1246750"/>
            <a:ext cx="3586922" cy="3744350"/>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57" name="Shape 257"/>
        <p:cNvGrpSpPr/>
        <p:nvPr/>
      </p:nvGrpSpPr>
      <p:grpSpPr>
        <a:xfrm>
          <a:off x="0" y="0"/>
          <a:ext cx="0" cy="0"/>
          <a:chOff x="0" y="0"/>
          <a:chExt cx="0" cy="0"/>
        </a:xfrm>
      </p:grpSpPr>
      <p:sp>
        <p:nvSpPr>
          <p:cNvPr id="258" name="Google Shape;258;p51"/>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Morphological Operations</a:t>
            </a:r>
            <a:endParaRPr b="1" sz="4000">
              <a:solidFill>
                <a:srgbClr val="143D59"/>
              </a:solidFill>
              <a:latin typeface="Nanum Gothic"/>
              <a:ea typeface="Nanum Gothic"/>
              <a:cs typeface="Nanum Gothic"/>
              <a:sym typeface="Nanum Gothic"/>
            </a:endParaRPr>
          </a:p>
          <a:p>
            <a:pPr indent="0" lvl="0" marL="0" rtl="0" algn="l">
              <a:spcBef>
                <a:spcPts val="0"/>
              </a:spcBef>
              <a:spcAft>
                <a:spcPts val="0"/>
              </a:spcAft>
              <a:buNone/>
            </a:pPr>
            <a:r>
              <a:t/>
            </a:r>
            <a:endParaRPr b="1" sz="4000">
              <a:solidFill>
                <a:srgbClr val="143D59"/>
              </a:solidFill>
              <a:latin typeface="Nanum Gothic"/>
              <a:ea typeface="Nanum Gothic"/>
              <a:cs typeface="Nanum Gothic"/>
              <a:sym typeface="Nanum Gothic"/>
            </a:endParaRPr>
          </a:p>
        </p:txBody>
      </p:sp>
      <p:sp>
        <p:nvSpPr>
          <p:cNvPr id="259" name="Google Shape;259;p51"/>
          <p:cNvSpPr txBox="1"/>
          <p:nvPr/>
        </p:nvSpPr>
        <p:spPr>
          <a:xfrm>
            <a:off x="443525" y="1627750"/>
            <a:ext cx="76860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Erosion</a:t>
            </a:r>
            <a:r>
              <a:rPr lang="en" sz="1600">
                <a:solidFill>
                  <a:srgbClr val="616161"/>
                </a:solidFill>
                <a:latin typeface="Nanum Gothic"/>
                <a:ea typeface="Nanum Gothic"/>
                <a:cs typeface="Nanum Gothic"/>
                <a:sym typeface="Nanum Gothic"/>
              </a:rPr>
              <a:t>  shrink image regions</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Dilation</a:t>
            </a:r>
            <a:r>
              <a:rPr lang="en" sz="1600">
                <a:solidFill>
                  <a:srgbClr val="616161"/>
                </a:solidFill>
                <a:latin typeface="Nanum Gothic"/>
                <a:ea typeface="Nanum Gothic"/>
                <a:cs typeface="Nanum Gothic"/>
                <a:sym typeface="Nanum Gothic"/>
              </a:rPr>
              <a:t>  grow image regions</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Opening</a:t>
            </a:r>
            <a:r>
              <a:rPr lang="en" sz="1600">
                <a:solidFill>
                  <a:srgbClr val="616161"/>
                </a:solidFill>
                <a:latin typeface="Nanum Gothic"/>
                <a:ea typeface="Nanum Gothic"/>
                <a:cs typeface="Nanum Gothic"/>
                <a:sym typeface="Nanum Gothic"/>
              </a:rPr>
              <a:t> Erosion followed by dilation. It is useful in removing noise</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Closing</a:t>
            </a:r>
            <a:r>
              <a:rPr lang="en" sz="1600">
                <a:solidFill>
                  <a:srgbClr val="616161"/>
                </a:solidFill>
                <a:latin typeface="Nanum Gothic"/>
                <a:ea typeface="Nanum Gothic"/>
                <a:cs typeface="Nanum Gothic"/>
                <a:sym typeface="Nanum Gothic"/>
              </a:rPr>
              <a:t> Dilation followed by Erosion. It is useful in closing small holes inside the foreground objects (connecting bridges)</a:t>
            </a:r>
            <a:endParaRPr sz="1600">
              <a:solidFill>
                <a:srgbClr val="616161"/>
              </a:solidFill>
              <a:latin typeface="Nanum Gothic"/>
              <a:ea typeface="Nanum Gothic"/>
              <a:cs typeface="Nanum Gothic"/>
              <a:sym typeface="Nanum Gothic"/>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3" name="Shape 263"/>
        <p:cNvGrpSpPr/>
        <p:nvPr/>
      </p:nvGrpSpPr>
      <p:grpSpPr>
        <a:xfrm>
          <a:off x="0" y="0"/>
          <a:ext cx="0" cy="0"/>
          <a:chOff x="0" y="0"/>
          <a:chExt cx="0" cy="0"/>
        </a:xfrm>
      </p:grpSpPr>
      <p:sp>
        <p:nvSpPr>
          <p:cNvPr id="264" name="Google Shape;264;p52"/>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Tesseract’s Limitations</a:t>
            </a:r>
            <a:endParaRPr b="1" sz="4000">
              <a:solidFill>
                <a:srgbClr val="143D59"/>
              </a:solidFill>
              <a:latin typeface="Nanum Gothic"/>
              <a:ea typeface="Nanum Gothic"/>
              <a:cs typeface="Nanum Gothic"/>
              <a:sym typeface="Nanum Gothic"/>
            </a:endParaRPr>
          </a:p>
        </p:txBody>
      </p:sp>
      <p:sp>
        <p:nvSpPr>
          <p:cNvPr id="265" name="Google Shape;265;p52"/>
          <p:cNvSpPr txBox="1"/>
          <p:nvPr/>
        </p:nvSpPr>
        <p:spPr>
          <a:xfrm>
            <a:off x="443525" y="1627750"/>
            <a:ext cx="76860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Tesseract isn’t trained to recognize handwriting, and it’s limited to about 100 fonts in total</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Tesseract requires preprocessing to improve the OCR results: Images need to be scaled appropriately, have as much image contrast as possible, and the text must be horizontally aligned</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Works best for structured data</a:t>
            </a:r>
            <a:endParaRPr sz="1600">
              <a:solidFill>
                <a:srgbClr val="616161"/>
              </a:solidFill>
              <a:latin typeface="Nanum Gothic"/>
              <a:ea typeface="Nanum Gothic"/>
              <a:cs typeface="Nanum Gothic"/>
              <a:sym typeface="Nanum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69" name="Shape 269"/>
        <p:cNvGrpSpPr/>
        <p:nvPr/>
      </p:nvGrpSpPr>
      <p:grpSpPr>
        <a:xfrm>
          <a:off x="0" y="0"/>
          <a:ext cx="0" cy="0"/>
          <a:chOff x="0" y="0"/>
          <a:chExt cx="0" cy="0"/>
        </a:xfrm>
      </p:grpSpPr>
      <p:sp>
        <p:nvSpPr>
          <p:cNvPr id="270" name="Google Shape;270;p53"/>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Comparison</a:t>
            </a:r>
            <a:r>
              <a:rPr b="1" lang="en" sz="4000">
                <a:solidFill>
                  <a:srgbClr val="143D59"/>
                </a:solidFill>
                <a:latin typeface="Nanum Gothic"/>
                <a:ea typeface="Nanum Gothic"/>
                <a:cs typeface="Nanum Gothic"/>
                <a:sym typeface="Nanum Gothic"/>
              </a:rPr>
              <a:t> 1</a:t>
            </a:r>
            <a:endParaRPr b="1" sz="4000">
              <a:solidFill>
                <a:srgbClr val="143D59"/>
              </a:solidFill>
              <a:latin typeface="Nanum Gothic"/>
              <a:ea typeface="Nanum Gothic"/>
              <a:cs typeface="Nanum Gothic"/>
              <a:sym typeface="Nanum Gothic"/>
            </a:endParaRPr>
          </a:p>
        </p:txBody>
      </p:sp>
      <p:pic>
        <p:nvPicPr>
          <p:cNvPr id="271" name="Google Shape;271;p53"/>
          <p:cNvPicPr preferRelativeResize="0"/>
          <p:nvPr/>
        </p:nvPicPr>
        <p:blipFill rotWithShape="1">
          <a:blip r:embed="rId3">
            <a:alphaModFix/>
          </a:blip>
          <a:srcRect b="0" l="-1449" r="1450" t="0"/>
          <a:stretch/>
        </p:blipFill>
        <p:spPr>
          <a:xfrm>
            <a:off x="944325" y="1539800"/>
            <a:ext cx="7204949" cy="380475"/>
          </a:xfrm>
          <a:prstGeom prst="rect">
            <a:avLst/>
          </a:prstGeom>
          <a:noFill/>
          <a:ln cap="flat" cmpd="sng" w="28575">
            <a:solidFill>
              <a:srgbClr val="D49632"/>
            </a:solidFill>
            <a:prstDash val="solid"/>
            <a:round/>
            <a:headEnd len="sm" w="sm" type="none"/>
            <a:tailEnd len="sm" w="sm" type="none"/>
          </a:ln>
        </p:spPr>
      </p:pic>
      <p:sp>
        <p:nvSpPr>
          <p:cNvPr id="272" name="Google Shape;272;p53"/>
          <p:cNvSpPr txBox="1"/>
          <p:nvPr/>
        </p:nvSpPr>
        <p:spPr>
          <a:xfrm>
            <a:off x="587900" y="2421450"/>
            <a:ext cx="7259100" cy="3000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Pytesseract</a:t>
            </a:r>
            <a:endParaRPr sz="1600">
              <a:solidFill>
                <a:srgbClr val="D49632"/>
              </a:solidFill>
              <a:latin typeface="Nanum Gothic"/>
              <a:ea typeface="Nanum Gothic"/>
              <a:cs typeface="Nanum Gothic"/>
              <a:sym typeface="Nanum Gothic"/>
            </a:endParaRPr>
          </a:p>
          <a:p>
            <a:pPr indent="-330200" lvl="1" marL="914400" rtl="0" algn="l">
              <a:lnSpc>
                <a:spcPct val="115000"/>
              </a:lnSpc>
              <a:spcBef>
                <a:spcPts val="0"/>
              </a:spcBef>
              <a:spcAft>
                <a:spcPts val="0"/>
              </a:spcAft>
              <a:buClr>
                <a:schemeClr val="accent1"/>
              </a:buClr>
              <a:buSzPts val="1600"/>
              <a:buFont typeface="Nanum Gothic"/>
              <a:buChar char="❏"/>
            </a:pPr>
            <a:r>
              <a:rPr lang="en" sz="1600">
                <a:solidFill>
                  <a:schemeClr val="accent1"/>
                </a:solidFill>
                <a:latin typeface="Nanum Gothic"/>
                <a:ea typeface="Nanum Gothic"/>
                <a:cs typeface="Nanum Gothic"/>
                <a:sym typeface="Nanum Gothic"/>
              </a:rPr>
              <a:t>Lk MOVE to stoe Mr. Gots keQQ from</a:t>
            </a:r>
            <a:endParaRPr sz="1600">
              <a:solidFill>
                <a:schemeClr val="accent1"/>
              </a:solidFill>
              <a:latin typeface="Nanum Gothic"/>
              <a:ea typeface="Nanum Gothic"/>
              <a:cs typeface="Nanum Gothic"/>
              <a:sym typeface="Nanum Gothic"/>
            </a:endParaRPr>
          </a:p>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Google Cloud Vision</a:t>
            </a:r>
            <a:endParaRPr sz="1600">
              <a:solidFill>
                <a:srgbClr val="D49632"/>
              </a:solidFill>
              <a:latin typeface="Nanum Gothic"/>
              <a:ea typeface="Nanum Gothic"/>
              <a:cs typeface="Nanum Gothic"/>
              <a:sym typeface="Nanum Gothic"/>
            </a:endParaRPr>
          </a:p>
          <a:p>
            <a:pPr indent="-330200" lvl="1" marL="914400" rtl="0" algn="l">
              <a:lnSpc>
                <a:spcPct val="115000"/>
              </a:lnSpc>
              <a:spcBef>
                <a:spcPts val="0"/>
              </a:spcBef>
              <a:spcAft>
                <a:spcPts val="0"/>
              </a:spcAft>
              <a:buClr>
                <a:schemeClr val="accent1"/>
              </a:buClr>
              <a:buSzPts val="1600"/>
              <a:buFont typeface="Nanum Gothic"/>
              <a:buChar char="❏"/>
            </a:pPr>
            <a:r>
              <a:rPr lang="en" sz="1600">
                <a:solidFill>
                  <a:schemeClr val="accent1"/>
                </a:solidFill>
                <a:latin typeface="Nanum Gothic"/>
                <a:ea typeface="Nanum Gothic"/>
                <a:cs typeface="Nanum Gothic"/>
                <a:sym typeface="Nanum Gothic"/>
              </a:rPr>
              <a:t>A MOVE to otor Mr . Gaits kell from </a:t>
            </a:r>
            <a:endParaRPr sz="1600">
              <a:solidFill>
                <a:schemeClr val="accent1"/>
              </a:solidFill>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E1DC"/>
        </a:solidFill>
      </p:bgPr>
    </p:bg>
    <p:spTree>
      <p:nvGrpSpPr>
        <p:cNvPr id="116" name="Shape 116"/>
        <p:cNvGrpSpPr/>
        <p:nvPr/>
      </p:nvGrpSpPr>
      <p:grpSpPr>
        <a:xfrm>
          <a:off x="0" y="0"/>
          <a:ext cx="0" cy="0"/>
          <a:chOff x="0" y="0"/>
          <a:chExt cx="0" cy="0"/>
        </a:xfrm>
      </p:grpSpPr>
      <p:sp>
        <p:nvSpPr>
          <p:cNvPr id="117" name="Google Shape;117;p27"/>
          <p:cNvSpPr txBox="1"/>
          <p:nvPr>
            <p:ph type="title"/>
          </p:nvPr>
        </p:nvSpPr>
        <p:spPr>
          <a:xfrm>
            <a:off x="671250" y="2141250"/>
            <a:ext cx="7852200" cy="8610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a:solidFill>
                  <a:srgbClr val="D49632"/>
                </a:solidFill>
                <a:latin typeface="Nanum Gothic"/>
                <a:ea typeface="Nanum Gothic"/>
                <a:cs typeface="Nanum Gothic"/>
                <a:sym typeface="Nanum Gothic"/>
              </a:rPr>
              <a:t>Literature and Application </a:t>
            </a:r>
            <a:r>
              <a:rPr b="1" lang="en">
                <a:solidFill>
                  <a:srgbClr val="143D59"/>
                </a:solidFill>
                <a:latin typeface="Nanum Gothic"/>
                <a:ea typeface="Nanum Gothic"/>
                <a:cs typeface="Nanum Gothic"/>
                <a:sym typeface="Nanum Gothic"/>
              </a:rPr>
              <a:t>Review</a:t>
            </a:r>
            <a:endParaRPr b="1" sz="2000">
              <a:solidFill>
                <a:srgbClr val="143D59"/>
              </a:solidFill>
              <a:latin typeface="Nanum Gothic"/>
              <a:ea typeface="Nanum Gothic"/>
              <a:cs typeface="Nanum Gothic"/>
              <a:sym typeface="Nanum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76" name="Shape 276"/>
        <p:cNvGrpSpPr/>
        <p:nvPr/>
      </p:nvGrpSpPr>
      <p:grpSpPr>
        <a:xfrm>
          <a:off x="0" y="0"/>
          <a:ext cx="0" cy="0"/>
          <a:chOff x="0" y="0"/>
          <a:chExt cx="0" cy="0"/>
        </a:xfrm>
      </p:grpSpPr>
      <p:sp>
        <p:nvSpPr>
          <p:cNvPr id="277" name="Google Shape;277;p54"/>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Comparison 2</a:t>
            </a:r>
            <a:endParaRPr b="1" sz="4000">
              <a:solidFill>
                <a:srgbClr val="143D59"/>
              </a:solidFill>
              <a:latin typeface="Nanum Gothic"/>
              <a:ea typeface="Nanum Gothic"/>
              <a:cs typeface="Nanum Gothic"/>
              <a:sym typeface="Nanum Gothic"/>
            </a:endParaRPr>
          </a:p>
        </p:txBody>
      </p:sp>
      <p:sp>
        <p:nvSpPr>
          <p:cNvPr id="278" name="Google Shape;278;p54"/>
          <p:cNvSpPr txBox="1"/>
          <p:nvPr/>
        </p:nvSpPr>
        <p:spPr>
          <a:xfrm>
            <a:off x="4614800" y="1175775"/>
            <a:ext cx="4299900" cy="3000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Pytesseract</a:t>
            </a:r>
            <a:endParaRPr sz="1600">
              <a:solidFill>
                <a:srgbClr val="D49632"/>
              </a:solidFill>
              <a:latin typeface="Nanum Gothic"/>
              <a:ea typeface="Nanum Gothic"/>
              <a:cs typeface="Nanum Gothic"/>
              <a:sym typeface="Nanum Gothic"/>
            </a:endParaRPr>
          </a:p>
          <a:p>
            <a:pPr indent="-304800" lvl="1" marL="914400" rtl="0" algn="l">
              <a:lnSpc>
                <a:spcPct val="115000"/>
              </a:lnSpc>
              <a:spcBef>
                <a:spcPts val="0"/>
              </a:spcBef>
              <a:spcAft>
                <a:spcPts val="0"/>
              </a:spcAft>
              <a:buClr>
                <a:schemeClr val="accent1"/>
              </a:buClr>
              <a:buSzPts val="1200"/>
              <a:buFont typeface="Nanum Gothic"/>
              <a:buChar char="❏"/>
            </a:pPr>
            <a:r>
              <a:rPr lang="en" sz="1200">
                <a:solidFill>
                  <a:schemeClr val="accent1"/>
                </a:solidFill>
                <a:latin typeface="Nanum Gothic"/>
                <a:ea typeface="Nanum Gothic"/>
                <a:cs typeface="Nanum Gothic"/>
                <a:sym typeface="Nanum Gothic"/>
              </a:rPr>
              <a:t>Lk MOVE </a:t>
            </a:r>
            <a:r>
              <a:rPr lang="en" sz="1200">
                <a:solidFill>
                  <a:schemeClr val="accent1"/>
                </a:solidFill>
                <a:latin typeface="Nanum Gothic"/>
                <a:ea typeface="Nanum Gothic"/>
                <a:cs typeface="Nanum Gothic"/>
                <a:sym typeface="Nanum Gothic"/>
              </a:rPr>
              <a:t>Norman's Feedback Cycle Stages PNPM atts Ces</a:t>
            </a:r>
            <a:endParaRPr sz="1200">
              <a:solidFill>
                <a:schemeClr val="accent1"/>
              </a:solidFill>
              <a:latin typeface="Nanum Gothic"/>
              <a:ea typeface="Nanum Gothic"/>
              <a:cs typeface="Nanum Gothic"/>
              <a:sym typeface="Nanum Gothic"/>
            </a:endParaRPr>
          </a:p>
          <a:p>
            <a:pPr indent="-304800" lvl="1" marL="914400" rtl="0" algn="l">
              <a:lnSpc>
                <a:spcPct val="115000"/>
              </a:lnSpc>
              <a:spcBef>
                <a:spcPts val="0"/>
              </a:spcBef>
              <a:spcAft>
                <a:spcPts val="0"/>
              </a:spcAft>
              <a:buClr>
                <a:schemeClr val="accent1"/>
              </a:buClr>
              <a:buSzPts val="1200"/>
              <a:buFont typeface="Nanum Gothic"/>
              <a:buChar char="❏"/>
            </a:pPr>
            <a:r>
              <a:rPr lang="en" sz="1200">
                <a:solidFill>
                  <a:schemeClr val="accent1"/>
                </a:solidFill>
                <a:latin typeface="Nanum Gothic"/>
                <a:ea typeface="Nanum Gothic"/>
                <a:cs typeface="Nanum Gothic"/>
                <a:sym typeface="Nanum Gothic"/>
              </a:rPr>
              <a:t>The reason for that is these behaviors specifically</a:t>
            </a:r>
            <a:endParaRPr sz="1200">
              <a:solidFill>
                <a:schemeClr val="accent1"/>
              </a:solidFill>
              <a:latin typeface="Nanum Gothic"/>
              <a:ea typeface="Nanum Gothic"/>
              <a:cs typeface="Nanum Gothic"/>
              <a:sym typeface="Nanum Gothic"/>
            </a:endParaRPr>
          </a:p>
          <a:p>
            <a:pPr indent="-304800" lvl="1" marL="914400" rtl="0" algn="l">
              <a:lnSpc>
                <a:spcPct val="115000"/>
              </a:lnSpc>
              <a:spcBef>
                <a:spcPts val="0"/>
              </a:spcBef>
              <a:spcAft>
                <a:spcPts val="0"/>
              </a:spcAft>
              <a:buClr>
                <a:schemeClr val="accent1"/>
              </a:buClr>
              <a:buSzPts val="1200"/>
              <a:buFont typeface="Nanum Gothic"/>
              <a:buChar char="❏"/>
            </a:pPr>
            <a:r>
              <a:rPr lang="en" sz="1200">
                <a:solidFill>
                  <a:schemeClr val="accent1"/>
                </a:solidFill>
                <a:latin typeface="Nanum Gothic"/>
                <a:ea typeface="Nanum Gothic"/>
                <a:cs typeface="Nanum Gothic"/>
                <a:sym typeface="Nanum Gothic"/>
              </a:rPr>
              <a:t>DOWNLOAD VIDEO</a:t>
            </a:r>
            <a:endParaRPr sz="1200">
              <a:solidFill>
                <a:schemeClr val="accent1"/>
              </a:solidFill>
              <a:latin typeface="Nanum Gothic"/>
              <a:ea typeface="Nanum Gothic"/>
              <a:cs typeface="Nanum Gothic"/>
              <a:sym typeface="Nanum Gothic"/>
            </a:endParaRPr>
          </a:p>
          <a:p>
            <a:pPr indent="-304800" lvl="1" marL="914400" rtl="0" algn="l">
              <a:lnSpc>
                <a:spcPct val="115000"/>
              </a:lnSpc>
              <a:spcBef>
                <a:spcPts val="0"/>
              </a:spcBef>
              <a:spcAft>
                <a:spcPts val="0"/>
              </a:spcAft>
              <a:buClr>
                <a:schemeClr val="accent1"/>
              </a:buClr>
              <a:buSzPts val="1200"/>
              <a:buFont typeface="Nanum Gothic"/>
              <a:buChar char="❏"/>
            </a:pPr>
            <a:r>
              <a:rPr lang="en" sz="1200">
                <a:solidFill>
                  <a:schemeClr val="accent1"/>
                </a:solidFill>
                <a:latin typeface="Nanum Gothic"/>
                <a:ea typeface="Nanum Gothic"/>
                <a:cs typeface="Nanum Gothic"/>
                <a:sym typeface="Nanum Gothic"/>
              </a:rPr>
              <a:t>https://classroom.udacity.com/courses/ud400/lessons/9129419879/concepts/91335799950923</a:t>
            </a:r>
            <a:endParaRPr sz="1200">
              <a:solidFill>
                <a:schemeClr val="accent1"/>
              </a:solidFill>
              <a:latin typeface="Nanum Gothic"/>
              <a:ea typeface="Nanum Gothic"/>
              <a:cs typeface="Nanum Gothic"/>
              <a:sym typeface="Nanum Gothic"/>
            </a:endParaRPr>
          </a:p>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Google Cloud Vision</a:t>
            </a:r>
            <a:endParaRPr sz="1600">
              <a:solidFill>
                <a:srgbClr val="D49632"/>
              </a:solidFill>
              <a:latin typeface="Nanum Gothic"/>
              <a:ea typeface="Nanum Gothic"/>
              <a:cs typeface="Nanum Gothic"/>
              <a:sym typeface="Nanum Gothic"/>
            </a:endParaRPr>
          </a:p>
          <a:p>
            <a:pPr indent="-304800" lvl="1" marL="914400" rtl="0" algn="l">
              <a:lnSpc>
                <a:spcPct val="115000"/>
              </a:lnSpc>
              <a:spcBef>
                <a:spcPts val="0"/>
              </a:spcBef>
              <a:spcAft>
                <a:spcPts val="0"/>
              </a:spcAft>
              <a:buClr>
                <a:schemeClr val="accent1"/>
              </a:buClr>
              <a:buSzPts val="1200"/>
              <a:buFont typeface="Nanum Gothic"/>
              <a:buChar char="❏"/>
            </a:pPr>
            <a:r>
              <a:rPr lang="en" sz="1200">
                <a:solidFill>
                  <a:schemeClr val="accent1"/>
                </a:solidFill>
                <a:latin typeface="Nanum Gothic"/>
                <a:ea typeface="Nanum Gothic"/>
                <a:cs typeface="Nanum Gothic"/>
                <a:sym typeface="Nanum Gothic"/>
              </a:rPr>
              <a:t>Norman ' s Feedback Cycle Stag . . .</a:t>
            </a:r>
            <a:endParaRPr sz="1200">
              <a:solidFill>
                <a:schemeClr val="accent1"/>
              </a:solidFill>
              <a:latin typeface="Nanum Gothic"/>
              <a:ea typeface="Nanum Gothic"/>
              <a:cs typeface="Nanum Gothic"/>
              <a:sym typeface="Nanum Gothic"/>
            </a:endParaRPr>
          </a:p>
          <a:p>
            <a:pPr indent="-304800" lvl="1" marL="914400" rtl="0" algn="l">
              <a:lnSpc>
                <a:spcPct val="115000"/>
              </a:lnSpc>
              <a:spcBef>
                <a:spcPts val="0"/>
              </a:spcBef>
              <a:spcAft>
                <a:spcPts val="0"/>
              </a:spcAft>
              <a:buClr>
                <a:schemeClr val="accent1"/>
              </a:buClr>
              <a:buSzPts val="1200"/>
              <a:buFont typeface="Nanum Gothic"/>
              <a:buChar char="❏"/>
            </a:pPr>
            <a:r>
              <a:rPr lang="en" sz="1200">
                <a:solidFill>
                  <a:schemeClr val="accent1"/>
                </a:solidFill>
                <a:latin typeface="Nanum Gothic"/>
                <a:ea typeface="Nanum Gothic"/>
                <a:cs typeface="Nanum Gothic"/>
                <a:sym typeface="Nanum Gothic"/>
              </a:rPr>
              <a:t>The reason for that is these behaviors specifically DOWNLOAD VIDEO X https : / / classroom . udacity . com / courses / ud 400 / lessons / 9129419879 / concepts / 91335799950923</a:t>
            </a:r>
            <a:endParaRPr sz="1200">
              <a:solidFill>
                <a:schemeClr val="accent1"/>
              </a:solidFill>
              <a:latin typeface="Nanum Gothic"/>
              <a:ea typeface="Nanum Gothic"/>
              <a:cs typeface="Nanum Gothic"/>
              <a:sym typeface="Nanum Gothic"/>
            </a:endParaRPr>
          </a:p>
        </p:txBody>
      </p:sp>
      <p:pic>
        <p:nvPicPr>
          <p:cNvPr id="279" name="Google Shape;279;p54"/>
          <p:cNvPicPr preferRelativeResize="0"/>
          <p:nvPr/>
        </p:nvPicPr>
        <p:blipFill rotWithShape="1">
          <a:blip r:embed="rId3">
            <a:alphaModFix/>
          </a:blip>
          <a:srcRect b="0" l="4085" r="0" t="11574"/>
          <a:stretch/>
        </p:blipFill>
        <p:spPr>
          <a:xfrm>
            <a:off x="314975" y="1738225"/>
            <a:ext cx="4299827" cy="2228650"/>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83" name="Shape 283"/>
        <p:cNvGrpSpPr/>
        <p:nvPr/>
      </p:nvGrpSpPr>
      <p:grpSpPr>
        <a:xfrm>
          <a:off x="0" y="0"/>
          <a:ext cx="0" cy="0"/>
          <a:chOff x="0" y="0"/>
          <a:chExt cx="0" cy="0"/>
        </a:xfrm>
      </p:grpSpPr>
      <p:sp>
        <p:nvSpPr>
          <p:cNvPr id="284" name="Google Shape;284;p55"/>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Comparison 3</a:t>
            </a:r>
            <a:endParaRPr b="1" sz="4000">
              <a:solidFill>
                <a:srgbClr val="143D59"/>
              </a:solidFill>
              <a:latin typeface="Nanum Gothic"/>
              <a:ea typeface="Nanum Gothic"/>
              <a:cs typeface="Nanum Gothic"/>
              <a:sym typeface="Nanum Gothic"/>
            </a:endParaRPr>
          </a:p>
        </p:txBody>
      </p:sp>
      <p:sp>
        <p:nvSpPr>
          <p:cNvPr id="285" name="Google Shape;285;p55"/>
          <p:cNvSpPr txBox="1"/>
          <p:nvPr/>
        </p:nvSpPr>
        <p:spPr>
          <a:xfrm>
            <a:off x="3069225" y="1287000"/>
            <a:ext cx="5700900" cy="3243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Pytesseract</a:t>
            </a:r>
            <a:endParaRPr sz="1600">
              <a:solidFill>
                <a:srgbClr val="D49632"/>
              </a:solidFill>
              <a:latin typeface="Nanum Gothic"/>
              <a:ea typeface="Nanum Gothic"/>
              <a:cs typeface="Nanum Gothic"/>
              <a:sym typeface="Nanum Gothic"/>
            </a:endParaRPr>
          </a:p>
          <a:p>
            <a:pPr indent="-330200" lvl="1" marL="914400" rtl="0" algn="l">
              <a:lnSpc>
                <a:spcPct val="115000"/>
              </a:lnSpc>
              <a:spcBef>
                <a:spcPts val="0"/>
              </a:spcBef>
              <a:spcAft>
                <a:spcPts val="0"/>
              </a:spcAft>
              <a:buClr>
                <a:schemeClr val="accent1"/>
              </a:buClr>
              <a:buSzPts val="1600"/>
              <a:buFont typeface="Nanum Gothic"/>
              <a:buChar char="❏"/>
            </a:pPr>
            <a:r>
              <a:rPr lang="en" sz="1600">
                <a:solidFill>
                  <a:schemeClr val="accent1"/>
                </a:solidFill>
                <a:latin typeface="Nanum Gothic"/>
                <a:ea typeface="Nanum Gothic"/>
                <a:cs typeface="Nanum Gothic"/>
                <a:sym typeface="Nanum Gothic"/>
              </a:rPr>
              <a:t>‘A further way in which the security perimeter has partly moved to the cli-</a:t>
            </a:r>
            <a:endParaRPr sz="1600">
              <a:solidFill>
                <a:schemeClr val="accent1"/>
              </a:solidFill>
              <a:latin typeface="Nanum Gothic"/>
              <a:ea typeface="Nanum Gothic"/>
              <a:cs typeface="Nanum Gothic"/>
              <a:sym typeface="Nanum Gothic"/>
            </a:endParaRPr>
          </a:p>
          <a:p>
            <a:pPr indent="0" lvl="0" marL="914400" rtl="0" algn="l">
              <a:lnSpc>
                <a:spcPct val="115000"/>
              </a:lnSpc>
              <a:spcBef>
                <a:spcPts val="0"/>
              </a:spcBef>
              <a:spcAft>
                <a:spcPts val="0"/>
              </a:spcAft>
              <a:buNone/>
            </a:pPr>
            <a:r>
              <a:rPr lang="en" sz="1600">
                <a:solidFill>
                  <a:schemeClr val="accent1"/>
                </a:solidFill>
                <a:latin typeface="Nanum Gothic"/>
                <a:ea typeface="Nanum Gothic"/>
                <a:cs typeface="Nanum Gothic"/>
                <a:sym typeface="Nanum Gothic"/>
              </a:rPr>
              <a:t>‘ent side is through the widespread use of e-mail as jn extended authentication</a:t>
            </a:r>
            <a:endParaRPr sz="1600">
              <a:solidFill>
                <a:schemeClr val="accent1"/>
              </a:solidFill>
              <a:latin typeface="Nanum Gothic"/>
              <a:ea typeface="Nanum Gothic"/>
              <a:cs typeface="Nanum Gothic"/>
              <a:sym typeface="Nanum Gothic"/>
            </a:endParaRPr>
          </a:p>
          <a:p>
            <a:pPr indent="0" lvl="0" marL="914400" rtl="0" algn="l">
              <a:lnSpc>
                <a:spcPct val="115000"/>
              </a:lnSpc>
              <a:spcBef>
                <a:spcPts val="0"/>
              </a:spcBef>
              <a:spcAft>
                <a:spcPts val="0"/>
              </a:spcAft>
              <a:buNone/>
            </a:pPr>
            <a:r>
              <a:rPr lang="en" sz="1600">
                <a:solidFill>
                  <a:schemeClr val="accent1"/>
                </a:solidFill>
                <a:latin typeface="Nanum Gothic"/>
                <a:ea typeface="Nanum Gothic"/>
                <a:cs typeface="Nanum Gothic"/>
                <a:sym typeface="Nanum Gothic"/>
              </a:rPr>
              <a:t>mechanism. A huge number of today’s applications cohtain “forgotten password” ...</a:t>
            </a:r>
            <a:endParaRPr sz="1600">
              <a:solidFill>
                <a:schemeClr val="accent1"/>
              </a:solidFill>
              <a:latin typeface="Nanum Gothic"/>
              <a:ea typeface="Nanum Gothic"/>
              <a:cs typeface="Nanum Gothic"/>
              <a:sym typeface="Nanum Gothic"/>
            </a:endParaRPr>
          </a:p>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Google Cloud Vision</a:t>
            </a:r>
            <a:endParaRPr sz="1600">
              <a:solidFill>
                <a:srgbClr val="D49632"/>
              </a:solidFill>
              <a:latin typeface="Nanum Gothic"/>
              <a:ea typeface="Nanum Gothic"/>
              <a:cs typeface="Nanum Gothic"/>
              <a:sym typeface="Nanum Gothic"/>
            </a:endParaRPr>
          </a:p>
          <a:p>
            <a:pPr indent="-330200" lvl="1" marL="914400" rtl="0" algn="l">
              <a:lnSpc>
                <a:spcPct val="115000"/>
              </a:lnSpc>
              <a:spcBef>
                <a:spcPts val="0"/>
              </a:spcBef>
              <a:spcAft>
                <a:spcPts val="0"/>
              </a:spcAft>
              <a:buClr>
                <a:schemeClr val="accent1"/>
              </a:buClr>
              <a:buSzPts val="1600"/>
              <a:buFont typeface="Nanum Gothic"/>
              <a:buChar char="❏"/>
            </a:pPr>
            <a:r>
              <a:rPr lang="en" sz="1600">
                <a:solidFill>
                  <a:schemeClr val="accent1"/>
                </a:solidFill>
                <a:latin typeface="Nanum Gothic"/>
                <a:ea typeface="Nanum Gothic"/>
                <a:cs typeface="Nanum Gothic"/>
                <a:sym typeface="Nanum Gothic"/>
              </a:rPr>
              <a:t>A further way in which the security perimeter has partly moved to the cli ent side is through the widespread use of e - mail as 4n extended authentication mechanism ....</a:t>
            </a:r>
            <a:endParaRPr sz="1600">
              <a:solidFill>
                <a:schemeClr val="accent1"/>
              </a:solidFill>
              <a:latin typeface="Nanum Gothic"/>
              <a:ea typeface="Nanum Gothic"/>
              <a:cs typeface="Nanum Gothic"/>
              <a:sym typeface="Nanum Gothic"/>
            </a:endParaRPr>
          </a:p>
        </p:txBody>
      </p:sp>
      <p:pic>
        <p:nvPicPr>
          <p:cNvPr id="286" name="Google Shape;286;p55"/>
          <p:cNvPicPr preferRelativeResize="0"/>
          <p:nvPr/>
        </p:nvPicPr>
        <p:blipFill rotWithShape="1">
          <a:blip r:embed="rId3">
            <a:alphaModFix/>
          </a:blip>
          <a:srcRect b="78584" l="11609" r="14682" t="0"/>
          <a:stretch/>
        </p:blipFill>
        <p:spPr>
          <a:xfrm>
            <a:off x="479725" y="2254550"/>
            <a:ext cx="3151416" cy="915600"/>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E1DC"/>
        </a:solidFill>
      </p:bgPr>
    </p:bg>
    <p:spTree>
      <p:nvGrpSpPr>
        <p:cNvPr id="290" name="Shape 290"/>
        <p:cNvGrpSpPr/>
        <p:nvPr/>
      </p:nvGrpSpPr>
      <p:grpSpPr>
        <a:xfrm>
          <a:off x="0" y="0"/>
          <a:ext cx="0" cy="0"/>
          <a:chOff x="0" y="0"/>
          <a:chExt cx="0" cy="0"/>
        </a:xfrm>
      </p:grpSpPr>
      <p:sp>
        <p:nvSpPr>
          <p:cNvPr id="291" name="Google Shape;291;p56"/>
          <p:cNvSpPr txBox="1"/>
          <p:nvPr>
            <p:ph type="title"/>
          </p:nvPr>
        </p:nvSpPr>
        <p:spPr>
          <a:xfrm>
            <a:off x="671250" y="150"/>
            <a:ext cx="78522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1000"/>
              </a:spcAft>
              <a:buNone/>
            </a:pPr>
            <a:r>
              <a:rPr b="1" lang="en">
                <a:solidFill>
                  <a:srgbClr val="D49632"/>
                </a:solidFill>
                <a:latin typeface="Nanum Gothic"/>
                <a:ea typeface="Nanum Gothic"/>
                <a:cs typeface="Nanum Gothic"/>
                <a:sym typeface="Nanum Gothic"/>
              </a:rPr>
              <a:t>Clustering </a:t>
            </a:r>
            <a:r>
              <a:rPr b="1" lang="en">
                <a:solidFill>
                  <a:srgbClr val="143D59"/>
                </a:solidFill>
                <a:latin typeface="Nanum Gothic"/>
                <a:ea typeface="Nanum Gothic"/>
                <a:cs typeface="Nanum Gothic"/>
                <a:sym typeface="Nanum Gothic"/>
              </a:rPr>
              <a:t>of Meeting Discussion According to Agenda List</a:t>
            </a:r>
            <a:endParaRPr b="1">
              <a:solidFill>
                <a:srgbClr val="143D59"/>
              </a:solidFill>
              <a:latin typeface="Nanum Gothic"/>
              <a:ea typeface="Nanum Gothic"/>
              <a:cs typeface="Nanum Gothic"/>
              <a:sym typeface="Nanum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295" name="Shape 295"/>
        <p:cNvGrpSpPr/>
        <p:nvPr/>
      </p:nvGrpSpPr>
      <p:grpSpPr>
        <a:xfrm>
          <a:off x="0" y="0"/>
          <a:ext cx="0" cy="0"/>
          <a:chOff x="0" y="0"/>
          <a:chExt cx="0" cy="0"/>
        </a:xfrm>
      </p:grpSpPr>
      <p:sp>
        <p:nvSpPr>
          <p:cNvPr id="296" name="Google Shape;296;p57"/>
          <p:cNvSpPr txBox="1"/>
          <p:nvPr/>
        </p:nvSpPr>
        <p:spPr>
          <a:xfrm>
            <a:off x="681550" y="1585125"/>
            <a:ext cx="72876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Clustering Algorithms</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K-Means</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Gothic ExtraBold"/>
              <a:buChar char="❏"/>
            </a:pPr>
            <a:r>
              <a:rPr lang="en">
                <a:solidFill>
                  <a:srgbClr val="616161"/>
                </a:solidFill>
                <a:latin typeface="NanumGothic ExtraBold"/>
                <a:ea typeface="NanumGothic ExtraBold"/>
                <a:cs typeface="NanumGothic ExtraBold"/>
                <a:sym typeface="NanumGothic ExtraBold"/>
              </a:rPr>
              <a:t>Agglomerative</a:t>
            </a:r>
            <a:endParaRPr>
              <a:solidFill>
                <a:srgbClr val="616161"/>
              </a:solidFill>
              <a:latin typeface="NanumGothic ExtraBold"/>
              <a:ea typeface="NanumGothic ExtraBold"/>
              <a:cs typeface="NanumGothic ExtraBold"/>
              <a:sym typeface="NanumGothic ExtraBold"/>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Gaussian Mixture</a:t>
            </a:r>
            <a:endParaRPr>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Tokenizers</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Tf-idf Vectorizer</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Count Vectorizer</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Gothic ExtraBold"/>
              <a:buChar char="❏"/>
            </a:pPr>
            <a:r>
              <a:rPr lang="en">
                <a:solidFill>
                  <a:srgbClr val="616161"/>
                </a:solidFill>
                <a:latin typeface="NanumGothic ExtraBold"/>
                <a:ea typeface="NanumGothic ExtraBold"/>
                <a:cs typeface="NanumGothic ExtraBold"/>
                <a:sym typeface="NanumGothic ExtraBold"/>
              </a:rPr>
              <a:t>Document Embeddings</a:t>
            </a:r>
            <a:endParaRPr>
              <a:solidFill>
                <a:srgbClr val="616161"/>
              </a:solidFill>
              <a:latin typeface="NanumGothic ExtraBold"/>
              <a:ea typeface="NanumGothic ExtraBold"/>
              <a:cs typeface="NanumGothic ExtraBold"/>
              <a:sym typeface="NanumGothic ExtraBold"/>
            </a:endParaRPr>
          </a:p>
          <a:p>
            <a:pPr indent="0" lvl="0" marL="457200" rtl="0" algn="l">
              <a:lnSpc>
                <a:spcPct val="115000"/>
              </a:lnSpc>
              <a:spcBef>
                <a:spcPts val="0"/>
              </a:spcBef>
              <a:spcAft>
                <a:spcPts val="0"/>
              </a:spcAft>
              <a:buNone/>
            </a:pPr>
            <a:r>
              <a:t/>
            </a:r>
            <a:endParaRPr b="1">
              <a:solidFill>
                <a:srgbClr val="616161"/>
              </a:solidFill>
              <a:latin typeface="Nanum Gothic"/>
              <a:ea typeface="Nanum Gothic"/>
              <a:cs typeface="Nanum Gothic"/>
              <a:sym typeface="Nanum Gothic"/>
            </a:endParaRPr>
          </a:p>
        </p:txBody>
      </p:sp>
      <p:sp>
        <p:nvSpPr>
          <p:cNvPr id="297" name="Google Shape;297;p57"/>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Tried Combinations</a:t>
            </a:r>
            <a:endParaRPr b="1" sz="4000">
              <a:solidFill>
                <a:srgbClr val="143D59"/>
              </a:solidFill>
              <a:latin typeface="Nanum Gothic"/>
              <a:ea typeface="Nanum Gothic"/>
              <a:cs typeface="Nanum Gothic"/>
              <a:sym typeface="Nanum Gothic"/>
            </a:endParaRPr>
          </a:p>
        </p:txBody>
      </p:sp>
      <p:sp>
        <p:nvSpPr>
          <p:cNvPr id="298" name="Google Shape;298;p57"/>
          <p:cNvSpPr txBox="1"/>
          <p:nvPr/>
        </p:nvSpPr>
        <p:spPr>
          <a:xfrm>
            <a:off x="681550" y="4125725"/>
            <a:ext cx="2198400" cy="53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616161"/>
                </a:solidFill>
                <a:latin typeface="Nanum Gothic"/>
                <a:ea typeface="Nanum Gothic"/>
                <a:cs typeface="Nanum Gothic"/>
                <a:sym typeface="Nanum Gothic"/>
              </a:rPr>
              <a:t>Note - </a:t>
            </a:r>
            <a:r>
              <a:rPr b="1" lang="en" sz="1600">
                <a:solidFill>
                  <a:srgbClr val="D49632"/>
                </a:solidFill>
                <a:latin typeface="Nanum Gothic"/>
                <a:ea typeface="Nanum Gothic"/>
                <a:cs typeface="Nanum Gothic"/>
                <a:sym typeface="Nanum Gothic"/>
              </a:rPr>
              <a:t>PRP Model</a:t>
            </a:r>
            <a:endParaRPr b="1"/>
          </a:p>
        </p:txBody>
      </p:sp>
      <p:sp>
        <p:nvSpPr>
          <p:cNvPr id="299" name="Google Shape;299;p57"/>
          <p:cNvSpPr txBox="1"/>
          <p:nvPr/>
        </p:nvSpPr>
        <p:spPr>
          <a:xfrm>
            <a:off x="4651225" y="1585125"/>
            <a:ext cx="35463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Some Other Things</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Removal of Stopwords or not</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Lemmatization</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Stemming</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Bag of Words</a:t>
            </a:r>
            <a:endParaRPr>
              <a:solidFill>
                <a:srgbClr val="616161"/>
              </a:solidFill>
              <a:latin typeface="Nanum Gothic"/>
              <a:ea typeface="Nanum Gothic"/>
              <a:cs typeface="Nanum Gothic"/>
              <a:sym typeface="Nanum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58"/>
          <p:cNvPicPr preferRelativeResize="0"/>
          <p:nvPr/>
        </p:nvPicPr>
        <p:blipFill rotWithShape="1">
          <a:blip r:embed="rId3">
            <a:alphaModFix/>
          </a:blip>
          <a:srcRect b="50219" l="0" r="0" t="0"/>
          <a:stretch/>
        </p:blipFill>
        <p:spPr>
          <a:xfrm>
            <a:off x="374250" y="1647525"/>
            <a:ext cx="4068025" cy="2841638"/>
          </a:xfrm>
          <a:prstGeom prst="rect">
            <a:avLst/>
          </a:prstGeom>
          <a:noFill/>
          <a:ln cap="flat" cmpd="sng" w="28575">
            <a:solidFill>
              <a:srgbClr val="D49632"/>
            </a:solidFill>
            <a:prstDash val="solid"/>
            <a:round/>
            <a:headEnd len="sm" w="sm" type="none"/>
            <a:tailEnd len="sm" w="sm" type="none"/>
          </a:ln>
        </p:spPr>
      </p:pic>
      <p:pic>
        <p:nvPicPr>
          <p:cNvPr id="305" name="Google Shape;305;p58"/>
          <p:cNvPicPr preferRelativeResize="0"/>
          <p:nvPr/>
        </p:nvPicPr>
        <p:blipFill rotWithShape="1">
          <a:blip r:embed="rId3">
            <a:alphaModFix/>
          </a:blip>
          <a:srcRect b="0" l="0" r="0" t="49781"/>
          <a:stretch/>
        </p:blipFill>
        <p:spPr>
          <a:xfrm>
            <a:off x="4737225" y="1632225"/>
            <a:ext cx="4032514" cy="2841649"/>
          </a:xfrm>
          <a:prstGeom prst="rect">
            <a:avLst/>
          </a:prstGeom>
          <a:noFill/>
          <a:ln cap="flat" cmpd="sng" w="28575">
            <a:solidFill>
              <a:srgbClr val="D49632"/>
            </a:solidFill>
            <a:prstDash val="solid"/>
            <a:round/>
            <a:headEnd len="sm" w="sm" type="none"/>
            <a:tailEnd len="sm" w="sm" type="none"/>
          </a:ln>
        </p:spPr>
      </p:pic>
      <p:sp>
        <p:nvSpPr>
          <p:cNvPr id="306" name="Google Shape;306;p58"/>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Sentence </a:t>
            </a:r>
            <a:r>
              <a:rPr b="1" lang="en" sz="4000">
                <a:solidFill>
                  <a:srgbClr val="143D59"/>
                </a:solidFill>
                <a:latin typeface="Nanum Gothic"/>
                <a:ea typeface="Nanum Gothic"/>
                <a:cs typeface="Nanum Gothic"/>
                <a:sym typeface="Nanum Gothic"/>
              </a:rPr>
              <a:t>Distribution</a:t>
            </a:r>
            <a:endParaRPr b="1" sz="4000">
              <a:solidFill>
                <a:srgbClr val="143D59"/>
              </a:solidFill>
              <a:latin typeface="Nanum Gothic"/>
              <a:ea typeface="Nanum Gothic"/>
              <a:cs typeface="Nanum Gothic"/>
              <a:sym typeface="Nanum Gothic"/>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9"/>
          <p:cNvSpPr txBox="1"/>
          <p:nvPr/>
        </p:nvSpPr>
        <p:spPr>
          <a:xfrm>
            <a:off x="644450" y="1587575"/>
            <a:ext cx="76860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We thought that K-Means will work better</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As </a:t>
            </a:r>
            <a:r>
              <a:rPr lang="en" sz="1600">
                <a:solidFill>
                  <a:srgbClr val="616161"/>
                </a:solidFill>
                <a:latin typeface="Nanum Gothic"/>
                <a:ea typeface="Nanum Gothic"/>
                <a:cs typeface="Nanum Gothic"/>
                <a:sym typeface="Nanum Gothic"/>
              </a:rPr>
              <a:t>agglomerative</a:t>
            </a:r>
            <a:r>
              <a:rPr lang="en" sz="1600">
                <a:solidFill>
                  <a:srgbClr val="616161"/>
                </a:solidFill>
                <a:latin typeface="Nanum Gothic"/>
                <a:ea typeface="Nanum Gothic"/>
                <a:cs typeface="Nanum Gothic"/>
                <a:sym typeface="Nanum Gothic"/>
              </a:rPr>
              <a:t> is been selected so we have to do Topic Modelling too</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PRP was expected solution but was not upto the mark</a:t>
            </a:r>
            <a:endParaRPr sz="1600">
              <a:solidFill>
                <a:srgbClr val="616161"/>
              </a:solidFill>
              <a:latin typeface="Nanum Gothic"/>
              <a:ea typeface="Nanum Gothic"/>
              <a:cs typeface="Nanum Gothic"/>
              <a:sym typeface="Nanum Gothic"/>
            </a:endParaRPr>
          </a:p>
          <a:p>
            <a:pPr indent="-330200" lvl="1" marL="9144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What criteria be for marking a word </a:t>
            </a:r>
            <a:r>
              <a:rPr lang="en" sz="1600">
                <a:solidFill>
                  <a:srgbClr val="616161"/>
                </a:solidFill>
                <a:latin typeface="Nanum Gothic"/>
                <a:ea typeface="Nanum Gothic"/>
                <a:cs typeface="Nanum Gothic"/>
                <a:sym typeface="Nanum Gothic"/>
              </a:rPr>
              <a:t>relevant</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May be the data is not of that quality</a:t>
            </a:r>
            <a:endParaRPr sz="1600">
              <a:solidFill>
                <a:srgbClr val="616161"/>
              </a:solidFill>
              <a:latin typeface="Nanum Gothic"/>
              <a:ea typeface="Nanum Gothic"/>
              <a:cs typeface="Nanum Gothic"/>
              <a:sym typeface="Nanum Gothic"/>
            </a:endParaRPr>
          </a:p>
          <a:p>
            <a:pPr indent="-330200" lvl="1" marL="9144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Agenda list provided is not the real agenda</a:t>
            </a:r>
            <a:endParaRPr sz="1600">
              <a:solidFill>
                <a:srgbClr val="616161"/>
              </a:solidFill>
              <a:latin typeface="Nanum Gothic"/>
              <a:ea typeface="Nanum Gothic"/>
              <a:cs typeface="Nanum Gothic"/>
              <a:sym typeface="Nanum Gothic"/>
            </a:endParaRPr>
          </a:p>
          <a:p>
            <a:pPr indent="-330200" lvl="1" marL="9144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Use of too many abbreviations</a:t>
            </a:r>
            <a:endParaRPr sz="1600">
              <a:solidFill>
                <a:srgbClr val="616161"/>
              </a:solidFill>
              <a:latin typeface="Nanum Gothic"/>
              <a:ea typeface="Nanum Gothic"/>
              <a:cs typeface="Nanum Gothic"/>
              <a:sym typeface="Nanum Gothic"/>
            </a:endParaRPr>
          </a:p>
        </p:txBody>
      </p:sp>
      <p:sp>
        <p:nvSpPr>
          <p:cNvPr id="312" name="Google Shape;312;p59"/>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Issues Faced</a:t>
            </a:r>
            <a:endParaRPr b="1" sz="4000">
              <a:solidFill>
                <a:srgbClr val="143D59"/>
              </a:solidFill>
              <a:latin typeface="Nanum Gothic"/>
              <a:ea typeface="Nanum Gothic"/>
              <a:cs typeface="Nanum Gothic"/>
              <a:sym typeface="Nanum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6" name="Shape 316"/>
        <p:cNvGrpSpPr/>
        <p:nvPr/>
      </p:nvGrpSpPr>
      <p:grpSpPr>
        <a:xfrm>
          <a:off x="0" y="0"/>
          <a:ext cx="0" cy="0"/>
          <a:chOff x="0" y="0"/>
          <a:chExt cx="0" cy="0"/>
        </a:xfrm>
      </p:grpSpPr>
      <p:sp>
        <p:nvSpPr>
          <p:cNvPr id="317" name="Google Shape;317;p60"/>
          <p:cNvSpPr txBox="1"/>
          <p:nvPr>
            <p:ph type="title"/>
          </p:nvPr>
        </p:nvSpPr>
        <p:spPr>
          <a:xfrm>
            <a:off x="545100" y="1710750"/>
            <a:ext cx="80538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143D59"/>
                </a:solidFill>
                <a:latin typeface="Nanum Gothic"/>
                <a:ea typeface="Nanum Gothic"/>
                <a:cs typeface="Nanum Gothic"/>
                <a:sym typeface="Nanum Gothic"/>
              </a:rPr>
              <a:t>Probability Ranking Principle</a:t>
            </a:r>
            <a:r>
              <a:rPr b="1" lang="en" sz="4000">
                <a:solidFill>
                  <a:srgbClr val="143D59"/>
                </a:solidFill>
                <a:latin typeface="Nanum Gothic"/>
                <a:ea typeface="Nanum Gothic"/>
                <a:cs typeface="Nanum Gothic"/>
                <a:sym typeface="Nanum Gothic"/>
              </a:rPr>
              <a:t> </a:t>
            </a:r>
            <a:r>
              <a:rPr b="1" lang="en" sz="4000">
                <a:solidFill>
                  <a:srgbClr val="D49632"/>
                </a:solidFill>
                <a:latin typeface="Nanum Gothic"/>
                <a:ea typeface="Nanum Gothic"/>
                <a:cs typeface="Nanum Gothic"/>
                <a:sym typeface="Nanum Gothic"/>
              </a:rPr>
              <a:t>PRP</a:t>
            </a:r>
            <a:endParaRPr>
              <a:solidFill>
                <a:srgbClr val="616161"/>
              </a:solidFill>
              <a:latin typeface="Nanum Gothic"/>
              <a:ea typeface="Nanum Gothic"/>
              <a:cs typeface="Nanum Gothic"/>
              <a:sym typeface="Nanum Gothic"/>
            </a:endParaRPr>
          </a:p>
        </p:txBody>
      </p:sp>
      <p:sp>
        <p:nvSpPr>
          <p:cNvPr id="318" name="Google Shape;318;p60"/>
          <p:cNvSpPr txBox="1"/>
          <p:nvPr>
            <p:ph type="title"/>
          </p:nvPr>
        </p:nvSpPr>
        <p:spPr>
          <a:xfrm>
            <a:off x="645900" y="2678475"/>
            <a:ext cx="7852200" cy="8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16161"/>
                </a:solidFill>
                <a:latin typeface="Nanum Gothic"/>
                <a:ea typeface="Nanum Gothic"/>
                <a:cs typeface="Nanum Gothic"/>
                <a:sym typeface="Nanum Gothic"/>
              </a:rPr>
              <a:t>Literature Review</a:t>
            </a:r>
            <a:endParaRPr b="1" sz="2400">
              <a:solidFill>
                <a:srgbClr val="616161"/>
              </a:solidFill>
              <a:latin typeface="Nanum Gothic"/>
              <a:ea typeface="Nanum Gothic"/>
              <a:cs typeface="Nanum Gothic"/>
              <a:sym typeface="Nanum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61"/>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What is </a:t>
            </a:r>
            <a:r>
              <a:rPr b="1" lang="en" sz="4000">
                <a:solidFill>
                  <a:srgbClr val="D49632"/>
                </a:solidFill>
                <a:latin typeface="Nanum Gothic"/>
                <a:ea typeface="Nanum Gothic"/>
                <a:cs typeface="Nanum Gothic"/>
                <a:sym typeface="Nanum Gothic"/>
              </a:rPr>
              <a:t>PRP</a:t>
            </a:r>
            <a:r>
              <a:rPr b="1" lang="en" sz="4000">
                <a:solidFill>
                  <a:srgbClr val="143D59"/>
                </a:solidFill>
                <a:latin typeface="Nanum Gothic"/>
                <a:ea typeface="Nanum Gothic"/>
                <a:cs typeface="Nanum Gothic"/>
                <a:sym typeface="Nanum Gothic"/>
              </a:rPr>
              <a:t>?</a:t>
            </a:r>
            <a:endParaRPr b="1" sz="4000">
              <a:solidFill>
                <a:srgbClr val="143D59"/>
              </a:solidFill>
              <a:latin typeface="Nanum Gothic"/>
              <a:ea typeface="Nanum Gothic"/>
              <a:cs typeface="Nanum Gothic"/>
              <a:sym typeface="Nanum Gothic"/>
            </a:endParaRPr>
          </a:p>
        </p:txBody>
      </p:sp>
      <p:sp>
        <p:nvSpPr>
          <p:cNvPr id="324" name="Google Shape;324;p61"/>
          <p:cNvSpPr txBox="1"/>
          <p:nvPr/>
        </p:nvSpPr>
        <p:spPr>
          <a:xfrm>
            <a:off x="443525" y="1627750"/>
            <a:ext cx="76860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 sz="1800">
                <a:solidFill>
                  <a:srgbClr val="616161"/>
                </a:solidFill>
                <a:latin typeface="Nanum Gothic"/>
                <a:ea typeface="Nanum Gothic"/>
                <a:cs typeface="Nanum Gothic"/>
                <a:sym typeface="Nanum Gothic"/>
              </a:rPr>
              <a:t>“If a reference retrieval system’s response to each request is a ranking of the documents in the collection in order of decreasing probability of relevance to the user who submitted the request, where the probabilities are estimated as accurately as possible on the basis of whatever data have been made available to the system for this purpose, the overall effectiveness of the system to its user will be the best that is obtainable on the basis of those data.”</a:t>
            </a:r>
            <a:endParaRPr sz="1800">
              <a:solidFill>
                <a:srgbClr val="616161"/>
              </a:solidFill>
              <a:latin typeface="Nanum Gothic"/>
              <a:ea typeface="Nanum Gothic"/>
              <a:cs typeface="Nanum Gothic"/>
              <a:sym typeface="Nanum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62"/>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Mathematical Representation</a:t>
            </a:r>
            <a:endParaRPr b="1" sz="4000">
              <a:solidFill>
                <a:srgbClr val="143D59"/>
              </a:solidFill>
              <a:latin typeface="Nanum Gothic"/>
              <a:ea typeface="Nanum Gothic"/>
              <a:cs typeface="Nanum Gothic"/>
              <a:sym typeface="Nanum Gothic"/>
            </a:endParaRPr>
          </a:p>
        </p:txBody>
      </p:sp>
      <p:sp>
        <p:nvSpPr>
          <p:cNvPr id="330" name="Google Shape;330;p62"/>
          <p:cNvSpPr txBox="1"/>
          <p:nvPr/>
        </p:nvSpPr>
        <p:spPr>
          <a:xfrm>
            <a:off x="584375" y="3707250"/>
            <a:ext cx="7540200" cy="1139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800">
                <a:solidFill>
                  <a:srgbClr val="D49632"/>
                </a:solidFill>
                <a:latin typeface="Nanum Gothic"/>
                <a:ea typeface="Nanum Gothic"/>
                <a:cs typeface="Nanum Gothic"/>
                <a:sym typeface="Nanum Gothic"/>
              </a:rPr>
              <a:t>Ranking Principle (Bayes’ Decision Rule):</a:t>
            </a:r>
            <a:endParaRPr sz="1800">
              <a:solidFill>
                <a:srgbClr val="D49632"/>
              </a:solidFill>
              <a:latin typeface="Nanum Gothic"/>
              <a:ea typeface="Nanum Gothic"/>
              <a:cs typeface="Nanum Gothic"/>
              <a:sym typeface="Nanum Gothic"/>
            </a:endParaRPr>
          </a:p>
          <a:p>
            <a:pPr indent="0" lvl="0" marL="0" rtl="0" algn="l">
              <a:lnSpc>
                <a:spcPct val="100000"/>
              </a:lnSpc>
              <a:spcBef>
                <a:spcPts val="1600"/>
              </a:spcBef>
              <a:spcAft>
                <a:spcPts val="1600"/>
              </a:spcAft>
              <a:buNone/>
            </a:pPr>
            <a:r>
              <a:rPr lang="en" sz="1800">
                <a:solidFill>
                  <a:srgbClr val="616161"/>
                </a:solidFill>
                <a:latin typeface="Nanum Gothic"/>
                <a:ea typeface="Nanum Gothic"/>
                <a:cs typeface="Nanum Gothic"/>
                <a:sym typeface="Nanum Gothic"/>
              </a:rPr>
              <a:t>If P(R|x) &gt; P(NR|x) then x is relevant, otherwise, x is not relevant</a:t>
            </a:r>
            <a:endParaRPr sz="1800">
              <a:solidFill>
                <a:srgbClr val="616161"/>
              </a:solidFill>
              <a:latin typeface="Nanum Gothic"/>
              <a:ea typeface="Nanum Gothic"/>
              <a:cs typeface="Nanum Gothic"/>
              <a:sym typeface="Nanum Gothic"/>
            </a:endParaRPr>
          </a:p>
        </p:txBody>
      </p:sp>
      <p:pic>
        <p:nvPicPr>
          <p:cNvPr id="331" name="Google Shape;331;p62"/>
          <p:cNvPicPr preferRelativeResize="0"/>
          <p:nvPr/>
        </p:nvPicPr>
        <p:blipFill>
          <a:blip r:embed="rId3">
            <a:alphaModFix/>
          </a:blip>
          <a:stretch>
            <a:fillRect/>
          </a:stretch>
        </p:blipFill>
        <p:spPr>
          <a:xfrm>
            <a:off x="584375" y="1225950"/>
            <a:ext cx="2818866" cy="1440075"/>
          </a:xfrm>
          <a:prstGeom prst="rect">
            <a:avLst/>
          </a:prstGeom>
          <a:noFill/>
          <a:ln>
            <a:noFill/>
          </a:ln>
        </p:spPr>
      </p:pic>
      <p:pic>
        <p:nvPicPr>
          <p:cNvPr id="332" name="Google Shape;332;p62"/>
          <p:cNvPicPr preferRelativeResize="0"/>
          <p:nvPr/>
        </p:nvPicPr>
        <p:blipFill rotWithShape="1">
          <a:blip r:embed="rId4">
            <a:alphaModFix/>
          </a:blip>
          <a:srcRect b="0" l="0" r="0" t="8433"/>
          <a:stretch/>
        </p:blipFill>
        <p:spPr>
          <a:xfrm>
            <a:off x="1443638" y="2650100"/>
            <a:ext cx="6256724" cy="1014375"/>
          </a:xfrm>
          <a:prstGeom prst="rect">
            <a:avLst/>
          </a:prstGeom>
          <a:noFill/>
          <a:ln>
            <a:noFill/>
          </a:ln>
        </p:spPr>
      </p:pic>
      <p:pic>
        <p:nvPicPr>
          <p:cNvPr id="333" name="Google Shape;333;p62"/>
          <p:cNvPicPr preferRelativeResize="0"/>
          <p:nvPr/>
        </p:nvPicPr>
        <p:blipFill>
          <a:blip r:embed="rId5">
            <a:alphaModFix/>
          </a:blip>
          <a:stretch>
            <a:fillRect/>
          </a:stretch>
        </p:blipFill>
        <p:spPr>
          <a:xfrm>
            <a:off x="4152750" y="1515000"/>
            <a:ext cx="3816338" cy="1014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E1DC"/>
        </a:solidFill>
      </p:bgPr>
    </p:bg>
    <p:spTree>
      <p:nvGrpSpPr>
        <p:cNvPr id="337" name="Shape 337"/>
        <p:cNvGrpSpPr/>
        <p:nvPr/>
      </p:nvGrpSpPr>
      <p:grpSpPr>
        <a:xfrm>
          <a:off x="0" y="0"/>
          <a:ext cx="0" cy="0"/>
          <a:chOff x="0" y="0"/>
          <a:chExt cx="0" cy="0"/>
        </a:xfrm>
      </p:grpSpPr>
      <p:sp>
        <p:nvSpPr>
          <p:cNvPr id="338" name="Google Shape;338;p63"/>
          <p:cNvSpPr txBox="1"/>
          <p:nvPr>
            <p:ph type="title"/>
          </p:nvPr>
        </p:nvSpPr>
        <p:spPr>
          <a:xfrm>
            <a:off x="671250" y="150"/>
            <a:ext cx="78522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rgbClr val="D49632"/>
              </a:solidFill>
              <a:latin typeface="Nanum Gothic"/>
              <a:ea typeface="Nanum Gothic"/>
              <a:cs typeface="Nanum Gothic"/>
              <a:sym typeface="Nanum Gothic"/>
            </a:endParaRPr>
          </a:p>
          <a:p>
            <a:pPr indent="0" lvl="0" marL="0" rtl="0" algn="ctr">
              <a:spcBef>
                <a:spcPts val="1000"/>
              </a:spcBef>
              <a:spcAft>
                <a:spcPts val="0"/>
              </a:spcAft>
              <a:buNone/>
            </a:pPr>
            <a:r>
              <a:rPr b="1" lang="en">
                <a:solidFill>
                  <a:srgbClr val="D49632"/>
                </a:solidFill>
                <a:latin typeface="Nanum Gothic"/>
                <a:ea typeface="Nanum Gothic"/>
                <a:cs typeface="Nanum Gothic"/>
                <a:sym typeface="Nanum Gothic"/>
              </a:rPr>
              <a:t>Classification </a:t>
            </a:r>
            <a:r>
              <a:rPr b="1" lang="en">
                <a:solidFill>
                  <a:srgbClr val="143D59"/>
                </a:solidFill>
                <a:latin typeface="Nanum Gothic"/>
                <a:ea typeface="Nanum Gothic"/>
                <a:cs typeface="Nanum Gothic"/>
                <a:sym typeface="Nanum Gothic"/>
              </a:rPr>
              <a:t>of Sentences </a:t>
            </a:r>
            <a:endParaRPr b="1">
              <a:solidFill>
                <a:srgbClr val="143D59"/>
              </a:solidFill>
              <a:latin typeface="Nanum Gothic"/>
              <a:ea typeface="Nanum Gothic"/>
              <a:cs typeface="Nanum Gothic"/>
              <a:sym typeface="Nanum Gothic"/>
            </a:endParaRPr>
          </a:p>
          <a:p>
            <a:pPr indent="-406400" lvl="0" marL="2743200" rtl="0" algn="l">
              <a:spcBef>
                <a:spcPts val="1000"/>
              </a:spcBef>
              <a:spcAft>
                <a:spcPts val="0"/>
              </a:spcAft>
              <a:buClr>
                <a:srgbClr val="143D59"/>
              </a:buClr>
              <a:buSzPts val="2800"/>
              <a:buFont typeface="Nanum Gothic"/>
              <a:buChar char="❏"/>
            </a:pPr>
            <a:r>
              <a:rPr b="1" lang="en" sz="2800">
                <a:solidFill>
                  <a:srgbClr val="143D59"/>
                </a:solidFill>
                <a:latin typeface="Nanum Gothic"/>
                <a:ea typeface="Nanum Gothic"/>
                <a:cs typeface="Nanum Gothic"/>
                <a:sym typeface="Nanum Gothic"/>
              </a:rPr>
              <a:t>Suggestions</a:t>
            </a:r>
            <a:endParaRPr b="1" sz="2800">
              <a:solidFill>
                <a:srgbClr val="143D59"/>
              </a:solidFill>
              <a:latin typeface="Nanum Gothic"/>
              <a:ea typeface="Nanum Gothic"/>
              <a:cs typeface="Nanum Gothic"/>
              <a:sym typeface="Nanum Gothic"/>
            </a:endParaRPr>
          </a:p>
          <a:p>
            <a:pPr indent="-406400" lvl="0" marL="2743200" rtl="0" algn="l">
              <a:spcBef>
                <a:spcPts val="0"/>
              </a:spcBef>
              <a:spcAft>
                <a:spcPts val="0"/>
              </a:spcAft>
              <a:buClr>
                <a:srgbClr val="143D59"/>
              </a:buClr>
              <a:buSzPts val="2800"/>
              <a:buFont typeface="Nanum Gothic"/>
              <a:buChar char="❏"/>
            </a:pPr>
            <a:r>
              <a:rPr b="1" lang="en" sz="2800">
                <a:solidFill>
                  <a:srgbClr val="143D59"/>
                </a:solidFill>
                <a:latin typeface="Nanum Gothic"/>
                <a:ea typeface="Nanum Gothic"/>
                <a:cs typeface="Nanum Gothic"/>
                <a:sym typeface="Nanum Gothic"/>
              </a:rPr>
              <a:t>Task Assigned</a:t>
            </a:r>
            <a:endParaRPr b="1" sz="2800">
              <a:solidFill>
                <a:srgbClr val="143D59"/>
              </a:solidFill>
              <a:latin typeface="Nanum Gothic"/>
              <a:ea typeface="Nanum Gothic"/>
              <a:cs typeface="Nanum Gothic"/>
              <a:sym typeface="Nanum Gothic"/>
            </a:endParaRPr>
          </a:p>
          <a:p>
            <a:pPr indent="-406400" lvl="0" marL="2743200" rtl="0" algn="l">
              <a:spcBef>
                <a:spcPts val="0"/>
              </a:spcBef>
              <a:spcAft>
                <a:spcPts val="0"/>
              </a:spcAft>
              <a:buClr>
                <a:srgbClr val="143D59"/>
              </a:buClr>
              <a:buSzPts val="2800"/>
              <a:buFont typeface="Nanum Gothic"/>
              <a:buChar char="❏"/>
            </a:pPr>
            <a:r>
              <a:rPr b="1" lang="en" sz="2800">
                <a:solidFill>
                  <a:srgbClr val="143D59"/>
                </a:solidFill>
                <a:latin typeface="Nanum Gothic"/>
                <a:ea typeface="Nanum Gothic"/>
                <a:cs typeface="Nanum Gothic"/>
                <a:sym typeface="Nanum Gothic"/>
              </a:rPr>
              <a:t>Normal</a:t>
            </a:r>
            <a:endParaRPr b="1" sz="2800">
              <a:solidFill>
                <a:srgbClr val="143D59"/>
              </a:solidFill>
              <a:latin typeface="Nanum Gothic"/>
              <a:ea typeface="Nanum Gothic"/>
              <a:cs typeface="Nanum Gothic"/>
              <a:sym typeface="Nanum Gothi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1" name="Shape 121"/>
        <p:cNvGrpSpPr/>
        <p:nvPr/>
      </p:nvGrpSpPr>
      <p:grpSpPr>
        <a:xfrm>
          <a:off x="0" y="0"/>
          <a:ext cx="0" cy="0"/>
          <a:chOff x="0" y="0"/>
          <a:chExt cx="0" cy="0"/>
        </a:xfrm>
      </p:grpSpPr>
      <p:sp>
        <p:nvSpPr>
          <p:cNvPr id="122" name="Google Shape;122;p28"/>
          <p:cNvSpPr txBox="1"/>
          <p:nvPr>
            <p:ph type="title"/>
          </p:nvPr>
        </p:nvSpPr>
        <p:spPr>
          <a:xfrm>
            <a:off x="283100" y="4073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Literature Review</a:t>
            </a:r>
            <a:endParaRPr b="1" sz="4000">
              <a:solidFill>
                <a:srgbClr val="143D59"/>
              </a:solidFill>
              <a:latin typeface="Nanum Gothic"/>
              <a:ea typeface="Nanum Gothic"/>
              <a:cs typeface="Nanum Gothic"/>
              <a:sym typeface="Nanum Gothic"/>
            </a:endParaRPr>
          </a:p>
        </p:txBody>
      </p:sp>
      <p:sp>
        <p:nvSpPr>
          <p:cNvPr id="123" name="Google Shape;123;p28"/>
          <p:cNvSpPr txBox="1"/>
          <p:nvPr/>
        </p:nvSpPr>
        <p:spPr>
          <a:xfrm>
            <a:off x="681550" y="1508925"/>
            <a:ext cx="72876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Improved Keyword and Keyphrase Extraction from Meeting Transcripts</a:t>
            </a:r>
            <a:r>
              <a:rPr lang="en" sz="1600">
                <a:solidFill>
                  <a:schemeClr val="accent1"/>
                </a:solidFill>
                <a:latin typeface="Nanum Gothic"/>
                <a:ea typeface="Nanum Gothic"/>
                <a:cs typeface="Nanum Gothic"/>
                <a:sym typeface="Nanum Gothic"/>
              </a:rPr>
              <a:t> by Immanuvel Rajkumar, Sheeba &amp; Vivekanandan, Kumuda</a:t>
            </a:r>
            <a:endParaRPr sz="1600">
              <a:solidFill>
                <a:schemeClr val="accent1"/>
              </a:solidFill>
              <a:latin typeface="Nanum Gothic"/>
              <a:ea typeface="Nanum Gothic"/>
              <a:cs typeface="Nanum Gothic"/>
              <a:sym typeface="Nanum Gothic"/>
            </a:endParaRPr>
          </a:p>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A Supervised Framework for Keyword Extraction From Meeting Transcripts. Audio, Speech, and Language Processing</a:t>
            </a:r>
            <a:r>
              <a:rPr lang="en" sz="1600">
                <a:solidFill>
                  <a:schemeClr val="accent1"/>
                </a:solidFill>
                <a:latin typeface="Nanum Gothic"/>
                <a:ea typeface="Nanum Gothic"/>
                <a:cs typeface="Nanum Gothic"/>
                <a:sym typeface="Nanum Gothic"/>
              </a:rPr>
              <a:t> by Liu, Fei &amp; Liu, Feifan &amp; Liu, Yang</a:t>
            </a:r>
            <a:endParaRPr sz="1600">
              <a:solidFill>
                <a:schemeClr val="accent1"/>
              </a:solidFill>
              <a:latin typeface="Nanum Gothic"/>
              <a:ea typeface="Nanum Gothic"/>
              <a:cs typeface="Nanum Gothic"/>
              <a:sym typeface="Nanum Gothic"/>
            </a:endParaRPr>
          </a:p>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Rapid Keyphrase extraction from audio transcripts of video lectures</a:t>
            </a:r>
            <a:r>
              <a:rPr lang="en" sz="1600">
                <a:solidFill>
                  <a:schemeClr val="accent1"/>
                </a:solidFill>
                <a:latin typeface="Nanum Gothic"/>
                <a:ea typeface="Nanum Gothic"/>
                <a:cs typeface="Nanum Gothic"/>
                <a:sym typeface="Nanum Gothic"/>
              </a:rPr>
              <a:t> by Aruna, V. &amp; Harini, S. &amp; Ranjitha, R. &amp; Palanivel</a:t>
            </a:r>
            <a:endParaRPr sz="1600">
              <a:solidFill>
                <a:schemeClr val="accent1"/>
              </a:solidFill>
              <a:latin typeface="Nanum Gothic"/>
              <a:ea typeface="Nanum Gothic"/>
              <a:cs typeface="Nanum Gothic"/>
              <a:sym typeface="Nanum Gothic"/>
            </a:endParaRPr>
          </a:p>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Text categorization with support vector machines: Learning with many relevant features</a:t>
            </a:r>
            <a:r>
              <a:rPr lang="en" sz="1600">
                <a:solidFill>
                  <a:schemeClr val="accent1"/>
                </a:solidFill>
                <a:latin typeface="Nanum Gothic"/>
                <a:ea typeface="Nanum Gothic"/>
                <a:cs typeface="Nanum Gothic"/>
                <a:sym typeface="Nanum Gothic"/>
              </a:rPr>
              <a:t> by Joachims, Thorsten</a:t>
            </a:r>
            <a:endParaRPr sz="1600">
              <a:solidFill>
                <a:schemeClr val="accent1"/>
              </a:solidFill>
              <a:latin typeface="Nanum Gothic"/>
              <a:ea typeface="Nanum Gothic"/>
              <a:cs typeface="Nanum Gothic"/>
              <a:sym typeface="Nanum Gothic"/>
            </a:endParaRPr>
          </a:p>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The probability ranking principle in IR</a:t>
            </a:r>
            <a:r>
              <a:rPr lang="en" sz="1600">
                <a:solidFill>
                  <a:schemeClr val="accent1"/>
                </a:solidFill>
                <a:latin typeface="Nanum Gothic"/>
                <a:ea typeface="Nanum Gothic"/>
                <a:cs typeface="Nanum Gothic"/>
                <a:sym typeface="Nanum Gothic"/>
              </a:rPr>
              <a:t> by Robertson, Stephen E.</a:t>
            </a:r>
            <a:endParaRPr sz="1600">
              <a:solidFill>
                <a:schemeClr val="accent1"/>
              </a:solidFill>
              <a:latin typeface="Nanum Gothic"/>
              <a:ea typeface="Nanum Gothic"/>
              <a:cs typeface="Nanum Gothic"/>
              <a:sym typeface="Nanum Gothic"/>
            </a:endParaRPr>
          </a:p>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Speaker diarization with LSTM</a:t>
            </a:r>
            <a:r>
              <a:rPr lang="en" sz="1600">
                <a:solidFill>
                  <a:schemeClr val="accent1"/>
                </a:solidFill>
                <a:latin typeface="Nanum Gothic"/>
                <a:ea typeface="Nanum Gothic"/>
                <a:cs typeface="Nanum Gothic"/>
                <a:sym typeface="Nanum Gothic"/>
              </a:rPr>
              <a:t> by Wang, Quan, et al.</a:t>
            </a:r>
            <a:endParaRPr sz="1600">
              <a:solidFill>
                <a:schemeClr val="accent1"/>
              </a:solidFill>
              <a:latin typeface="Nanum Gothic"/>
              <a:ea typeface="Nanum Gothic"/>
              <a:cs typeface="Nanum Gothic"/>
              <a:sym typeface="Nanum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2" name="Shape 342"/>
        <p:cNvGrpSpPr/>
        <p:nvPr/>
      </p:nvGrpSpPr>
      <p:grpSpPr>
        <a:xfrm>
          <a:off x="0" y="0"/>
          <a:ext cx="0" cy="0"/>
          <a:chOff x="0" y="0"/>
          <a:chExt cx="0" cy="0"/>
        </a:xfrm>
      </p:grpSpPr>
      <p:sp>
        <p:nvSpPr>
          <p:cNvPr id="343" name="Google Shape;343;p64"/>
          <p:cNvSpPr txBox="1"/>
          <p:nvPr/>
        </p:nvSpPr>
        <p:spPr>
          <a:xfrm>
            <a:off x="681550" y="1585125"/>
            <a:ext cx="72876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Statistical Models</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Logistic Regression </a:t>
            </a:r>
            <a:r>
              <a:rPr lang="en">
                <a:solidFill>
                  <a:schemeClr val="accent1"/>
                </a:solidFill>
                <a:latin typeface="Nanum Gothic"/>
                <a:ea typeface="Nanum Gothic"/>
                <a:cs typeface="Nanum Gothic"/>
                <a:sym typeface="Nanum Gothic"/>
              </a:rPr>
              <a:t>Classifier</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Support Vector Machine (SVM) </a:t>
            </a:r>
            <a:r>
              <a:rPr lang="en">
                <a:solidFill>
                  <a:schemeClr val="accent1"/>
                </a:solidFill>
                <a:latin typeface="Nanum Gothic"/>
                <a:ea typeface="Nanum Gothic"/>
                <a:cs typeface="Nanum Gothic"/>
                <a:sym typeface="Nanum Gothic"/>
              </a:rPr>
              <a:t>Classifier</a:t>
            </a:r>
            <a:endParaRPr>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Gradient Boosting Decision Tree</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LightGBM Classifier</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eXtreme Gradient Boosting Classifier</a:t>
            </a:r>
            <a:endParaRPr>
              <a:solidFill>
                <a:srgbClr val="616161"/>
              </a:solidFill>
              <a:latin typeface="Nanum Gothic"/>
              <a:ea typeface="Nanum Gothic"/>
              <a:cs typeface="Nanum Gothic"/>
              <a:sym typeface="Nanum Gothic"/>
            </a:endParaRPr>
          </a:p>
          <a:p>
            <a:pPr indent="-317500" lvl="0" marL="457200" rtl="0" algn="l">
              <a:lnSpc>
                <a:spcPct val="115000"/>
              </a:lnSpc>
              <a:spcBef>
                <a:spcPts val="0"/>
              </a:spcBef>
              <a:spcAft>
                <a:spcPts val="0"/>
              </a:spcAft>
              <a:buClr>
                <a:srgbClr val="616161"/>
              </a:buClr>
              <a:buSzPts val="1400"/>
              <a:buFont typeface="Nanum Gothic"/>
              <a:buChar char="❏"/>
            </a:pPr>
            <a:r>
              <a:rPr lang="en" sz="1600">
                <a:solidFill>
                  <a:srgbClr val="D49632"/>
                </a:solidFill>
                <a:latin typeface="Nanum Gothic"/>
                <a:ea typeface="Nanum Gothic"/>
                <a:cs typeface="Nanum Gothic"/>
                <a:sym typeface="Nanum Gothic"/>
              </a:rPr>
              <a:t>Deep Learning Model</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Gothic ExtraBold"/>
              <a:buChar char="❏"/>
            </a:pPr>
            <a:r>
              <a:rPr lang="en">
                <a:solidFill>
                  <a:srgbClr val="616161"/>
                </a:solidFill>
                <a:latin typeface="NanumGothic ExtraBold"/>
                <a:ea typeface="NanumGothic ExtraBold"/>
                <a:cs typeface="NanumGothic ExtraBold"/>
                <a:sym typeface="NanumGothic ExtraBold"/>
              </a:rPr>
              <a:t>Hybrid Neural Network Classifier</a:t>
            </a:r>
            <a:endParaRPr>
              <a:solidFill>
                <a:srgbClr val="616161"/>
              </a:solidFill>
              <a:latin typeface="NanumGothic ExtraBold"/>
              <a:ea typeface="NanumGothic ExtraBold"/>
              <a:cs typeface="NanumGothic ExtraBold"/>
              <a:sym typeface="NanumGothic ExtraBold"/>
            </a:endParaRPr>
          </a:p>
          <a:p>
            <a:pPr indent="0" lvl="0" marL="457200" rtl="0" algn="l">
              <a:lnSpc>
                <a:spcPct val="115000"/>
              </a:lnSpc>
              <a:spcBef>
                <a:spcPts val="0"/>
              </a:spcBef>
              <a:spcAft>
                <a:spcPts val="0"/>
              </a:spcAft>
              <a:buNone/>
            </a:pPr>
            <a:r>
              <a:t/>
            </a:r>
            <a:endParaRPr b="1">
              <a:solidFill>
                <a:srgbClr val="616161"/>
              </a:solidFill>
              <a:latin typeface="Nanum Gothic"/>
              <a:ea typeface="Nanum Gothic"/>
              <a:cs typeface="Nanum Gothic"/>
              <a:sym typeface="Nanum Gothic"/>
            </a:endParaRPr>
          </a:p>
        </p:txBody>
      </p:sp>
      <p:sp>
        <p:nvSpPr>
          <p:cNvPr id="344" name="Google Shape;344;p64"/>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Tried Combinations</a:t>
            </a:r>
            <a:endParaRPr b="1" sz="4000">
              <a:solidFill>
                <a:srgbClr val="143D59"/>
              </a:solidFill>
              <a:latin typeface="Nanum Gothic"/>
              <a:ea typeface="Nanum Gothic"/>
              <a:cs typeface="Nanum Gothic"/>
              <a:sym typeface="Nanum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48" name="Shape 348"/>
        <p:cNvGrpSpPr/>
        <p:nvPr/>
      </p:nvGrpSpPr>
      <p:grpSpPr>
        <a:xfrm>
          <a:off x="0" y="0"/>
          <a:ext cx="0" cy="0"/>
          <a:chOff x="0" y="0"/>
          <a:chExt cx="0" cy="0"/>
        </a:xfrm>
      </p:grpSpPr>
      <p:sp>
        <p:nvSpPr>
          <p:cNvPr id="349" name="Google Shape;349;p65"/>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Logistic Regression Classifier</a:t>
            </a:r>
            <a:endParaRPr b="1" sz="4000">
              <a:solidFill>
                <a:srgbClr val="143D59"/>
              </a:solidFill>
              <a:latin typeface="Nanum Gothic"/>
              <a:ea typeface="Nanum Gothic"/>
              <a:cs typeface="Nanum Gothic"/>
              <a:sym typeface="Nanum Gothic"/>
            </a:endParaRPr>
          </a:p>
        </p:txBody>
      </p:sp>
      <p:pic>
        <p:nvPicPr>
          <p:cNvPr id="350" name="Google Shape;350;p65"/>
          <p:cNvPicPr preferRelativeResize="0"/>
          <p:nvPr/>
        </p:nvPicPr>
        <p:blipFill>
          <a:blip r:embed="rId3">
            <a:alphaModFix/>
          </a:blip>
          <a:stretch>
            <a:fillRect/>
          </a:stretch>
        </p:blipFill>
        <p:spPr>
          <a:xfrm>
            <a:off x="622300" y="1801000"/>
            <a:ext cx="4061727" cy="2743200"/>
          </a:xfrm>
          <a:prstGeom prst="rect">
            <a:avLst/>
          </a:prstGeom>
          <a:noFill/>
          <a:ln cap="flat" cmpd="sng" w="28575">
            <a:solidFill>
              <a:srgbClr val="D49632"/>
            </a:solidFill>
            <a:prstDash val="solid"/>
            <a:round/>
            <a:headEnd len="sm" w="sm" type="none"/>
            <a:tailEnd len="sm" w="sm" type="none"/>
          </a:ln>
        </p:spPr>
      </p:pic>
      <p:pic>
        <p:nvPicPr>
          <p:cNvPr id="351" name="Google Shape;351;p65"/>
          <p:cNvPicPr preferRelativeResize="0"/>
          <p:nvPr/>
        </p:nvPicPr>
        <p:blipFill>
          <a:blip r:embed="rId4">
            <a:alphaModFix/>
          </a:blip>
          <a:stretch>
            <a:fillRect/>
          </a:stretch>
        </p:blipFill>
        <p:spPr>
          <a:xfrm>
            <a:off x="5163605" y="1801000"/>
            <a:ext cx="3105835" cy="2743200"/>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5" name="Shape 355"/>
        <p:cNvGrpSpPr/>
        <p:nvPr/>
      </p:nvGrpSpPr>
      <p:grpSpPr>
        <a:xfrm>
          <a:off x="0" y="0"/>
          <a:ext cx="0" cy="0"/>
          <a:chOff x="0" y="0"/>
          <a:chExt cx="0" cy="0"/>
        </a:xfrm>
      </p:grpSpPr>
      <p:sp>
        <p:nvSpPr>
          <p:cNvPr id="356" name="Google Shape;356;p66"/>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Support Vector Machine Classifier</a:t>
            </a:r>
            <a:endParaRPr b="1" sz="4000">
              <a:solidFill>
                <a:srgbClr val="143D59"/>
              </a:solidFill>
              <a:latin typeface="Nanum Gothic"/>
              <a:ea typeface="Nanum Gothic"/>
              <a:cs typeface="Nanum Gothic"/>
              <a:sym typeface="Nanum Gothic"/>
            </a:endParaRPr>
          </a:p>
        </p:txBody>
      </p:sp>
      <p:pic>
        <p:nvPicPr>
          <p:cNvPr id="357" name="Google Shape;357;p66"/>
          <p:cNvPicPr preferRelativeResize="0"/>
          <p:nvPr/>
        </p:nvPicPr>
        <p:blipFill>
          <a:blip r:embed="rId3">
            <a:alphaModFix/>
          </a:blip>
          <a:stretch>
            <a:fillRect/>
          </a:stretch>
        </p:blipFill>
        <p:spPr>
          <a:xfrm>
            <a:off x="602475" y="1760800"/>
            <a:ext cx="4059444" cy="2743200"/>
          </a:xfrm>
          <a:prstGeom prst="rect">
            <a:avLst/>
          </a:prstGeom>
          <a:noFill/>
          <a:ln cap="flat" cmpd="sng" w="28575">
            <a:solidFill>
              <a:srgbClr val="D49632"/>
            </a:solidFill>
            <a:prstDash val="solid"/>
            <a:round/>
            <a:headEnd len="sm" w="sm" type="none"/>
            <a:tailEnd len="sm" w="sm" type="none"/>
          </a:ln>
        </p:spPr>
      </p:pic>
      <p:pic>
        <p:nvPicPr>
          <p:cNvPr id="358" name="Google Shape;358;p66"/>
          <p:cNvPicPr preferRelativeResize="0"/>
          <p:nvPr/>
        </p:nvPicPr>
        <p:blipFill>
          <a:blip r:embed="rId4">
            <a:alphaModFix/>
          </a:blip>
          <a:stretch>
            <a:fillRect/>
          </a:stretch>
        </p:blipFill>
        <p:spPr>
          <a:xfrm>
            <a:off x="5183530" y="1760800"/>
            <a:ext cx="3107002" cy="2743200"/>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2" name="Shape 362"/>
        <p:cNvGrpSpPr/>
        <p:nvPr/>
      </p:nvGrpSpPr>
      <p:grpSpPr>
        <a:xfrm>
          <a:off x="0" y="0"/>
          <a:ext cx="0" cy="0"/>
          <a:chOff x="0" y="0"/>
          <a:chExt cx="0" cy="0"/>
        </a:xfrm>
      </p:grpSpPr>
      <p:sp>
        <p:nvSpPr>
          <p:cNvPr id="363" name="Google Shape;363;p67"/>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LightGBM Classifier</a:t>
            </a:r>
            <a:endParaRPr b="1" sz="4000">
              <a:solidFill>
                <a:srgbClr val="143D59"/>
              </a:solidFill>
              <a:latin typeface="Nanum Gothic"/>
              <a:ea typeface="Nanum Gothic"/>
              <a:cs typeface="Nanum Gothic"/>
              <a:sym typeface="Nanum Gothic"/>
            </a:endParaRPr>
          </a:p>
        </p:txBody>
      </p:sp>
      <p:pic>
        <p:nvPicPr>
          <p:cNvPr id="364" name="Google Shape;364;p67"/>
          <p:cNvPicPr preferRelativeResize="0"/>
          <p:nvPr/>
        </p:nvPicPr>
        <p:blipFill>
          <a:blip r:embed="rId3">
            <a:alphaModFix/>
          </a:blip>
          <a:stretch>
            <a:fillRect/>
          </a:stretch>
        </p:blipFill>
        <p:spPr>
          <a:xfrm>
            <a:off x="656713" y="1764975"/>
            <a:ext cx="4058433" cy="2743200"/>
          </a:xfrm>
          <a:prstGeom prst="rect">
            <a:avLst/>
          </a:prstGeom>
          <a:noFill/>
          <a:ln cap="flat" cmpd="sng" w="28575">
            <a:solidFill>
              <a:srgbClr val="D49632"/>
            </a:solidFill>
            <a:prstDash val="solid"/>
            <a:round/>
            <a:headEnd len="sm" w="sm" type="none"/>
            <a:tailEnd len="sm" w="sm" type="none"/>
          </a:ln>
        </p:spPr>
      </p:pic>
      <p:pic>
        <p:nvPicPr>
          <p:cNvPr id="365" name="Google Shape;365;p67"/>
          <p:cNvPicPr preferRelativeResize="0"/>
          <p:nvPr/>
        </p:nvPicPr>
        <p:blipFill>
          <a:blip r:embed="rId4">
            <a:alphaModFix/>
          </a:blip>
          <a:stretch>
            <a:fillRect/>
          </a:stretch>
        </p:blipFill>
        <p:spPr>
          <a:xfrm>
            <a:off x="5076312" y="1764975"/>
            <a:ext cx="3106168" cy="2743200"/>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69" name="Shape 369"/>
        <p:cNvGrpSpPr/>
        <p:nvPr/>
      </p:nvGrpSpPr>
      <p:grpSpPr>
        <a:xfrm>
          <a:off x="0" y="0"/>
          <a:ext cx="0" cy="0"/>
          <a:chOff x="0" y="0"/>
          <a:chExt cx="0" cy="0"/>
        </a:xfrm>
      </p:grpSpPr>
      <p:sp>
        <p:nvSpPr>
          <p:cNvPr id="370" name="Google Shape;370;p68"/>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XGBoosting Classifier</a:t>
            </a:r>
            <a:endParaRPr b="1" sz="4000">
              <a:solidFill>
                <a:srgbClr val="143D59"/>
              </a:solidFill>
              <a:latin typeface="Nanum Gothic"/>
              <a:ea typeface="Nanum Gothic"/>
              <a:cs typeface="Nanum Gothic"/>
              <a:sym typeface="Nanum Gothic"/>
            </a:endParaRPr>
          </a:p>
        </p:txBody>
      </p:sp>
      <p:pic>
        <p:nvPicPr>
          <p:cNvPr id="371" name="Google Shape;371;p68"/>
          <p:cNvPicPr preferRelativeResize="0"/>
          <p:nvPr/>
        </p:nvPicPr>
        <p:blipFill>
          <a:blip r:embed="rId3">
            <a:alphaModFix/>
          </a:blip>
          <a:stretch>
            <a:fillRect/>
          </a:stretch>
        </p:blipFill>
        <p:spPr>
          <a:xfrm>
            <a:off x="606025" y="1764975"/>
            <a:ext cx="4058433" cy="2743200"/>
          </a:xfrm>
          <a:prstGeom prst="rect">
            <a:avLst/>
          </a:prstGeom>
          <a:noFill/>
          <a:ln cap="flat" cmpd="sng" w="28575">
            <a:solidFill>
              <a:srgbClr val="D49632"/>
            </a:solidFill>
            <a:prstDash val="solid"/>
            <a:round/>
            <a:headEnd len="sm" w="sm" type="none"/>
            <a:tailEnd len="sm" w="sm" type="none"/>
          </a:ln>
        </p:spPr>
      </p:pic>
      <p:pic>
        <p:nvPicPr>
          <p:cNvPr id="372" name="Google Shape;372;p68"/>
          <p:cNvPicPr preferRelativeResize="0"/>
          <p:nvPr/>
        </p:nvPicPr>
        <p:blipFill>
          <a:blip r:embed="rId4">
            <a:alphaModFix/>
          </a:blip>
          <a:stretch>
            <a:fillRect/>
          </a:stretch>
        </p:blipFill>
        <p:spPr>
          <a:xfrm>
            <a:off x="5025625" y="1764975"/>
            <a:ext cx="3108960" cy="2743200"/>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76" name="Shape 376"/>
        <p:cNvGrpSpPr/>
        <p:nvPr/>
      </p:nvGrpSpPr>
      <p:grpSpPr>
        <a:xfrm>
          <a:off x="0" y="0"/>
          <a:ext cx="0" cy="0"/>
          <a:chOff x="0" y="0"/>
          <a:chExt cx="0" cy="0"/>
        </a:xfrm>
      </p:grpSpPr>
      <p:sp>
        <p:nvSpPr>
          <p:cNvPr id="377" name="Google Shape;377;p69"/>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Hybrid Neural Network Classifier</a:t>
            </a:r>
            <a:endParaRPr b="1" sz="4000">
              <a:solidFill>
                <a:srgbClr val="143D59"/>
              </a:solidFill>
              <a:latin typeface="Nanum Gothic"/>
              <a:ea typeface="Nanum Gothic"/>
              <a:cs typeface="Nanum Gothic"/>
              <a:sym typeface="Nanum Gothic"/>
            </a:endParaRPr>
          </a:p>
        </p:txBody>
      </p:sp>
      <p:pic>
        <p:nvPicPr>
          <p:cNvPr id="378" name="Google Shape;378;p69"/>
          <p:cNvPicPr preferRelativeResize="0"/>
          <p:nvPr/>
        </p:nvPicPr>
        <p:blipFill>
          <a:blip r:embed="rId3">
            <a:alphaModFix/>
          </a:blip>
          <a:stretch>
            <a:fillRect/>
          </a:stretch>
        </p:blipFill>
        <p:spPr>
          <a:xfrm>
            <a:off x="547900" y="1770850"/>
            <a:ext cx="4123944" cy="2743200"/>
          </a:xfrm>
          <a:prstGeom prst="rect">
            <a:avLst/>
          </a:prstGeom>
          <a:noFill/>
          <a:ln cap="flat" cmpd="sng" w="28575">
            <a:solidFill>
              <a:srgbClr val="D49632"/>
            </a:solidFill>
            <a:prstDash val="solid"/>
            <a:round/>
            <a:headEnd len="sm" w="sm" type="none"/>
            <a:tailEnd len="sm" w="sm" type="none"/>
          </a:ln>
        </p:spPr>
      </p:pic>
      <p:pic>
        <p:nvPicPr>
          <p:cNvPr id="379" name="Google Shape;379;p69"/>
          <p:cNvPicPr preferRelativeResize="0"/>
          <p:nvPr/>
        </p:nvPicPr>
        <p:blipFill>
          <a:blip r:embed="rId4">
            <a:alphaModFix/>
          </a:blip>
          <a:stretch>
            <a:fillRect/>
          </a:stretch>
        </p:blipFill>
        <p:spPr>
          <a:xfrm>
            <a:off x="4931350" y="1770850"/>
            <a:ext cx="3108960" cy="2743200"/>
          </a:xfrm>
          <a:prstGeom prst="rect">
            <a:avLst/>
          </a:prstGeom>
          <a:noFill/>
          <a:ln cap="flat" cmpd="sng" w="28575">
            <a:solidFill>
              <a:srgbClr val="D49632"/>
            </a:solidFill>
            <a:prstDash val="solid"/>
            <a:round/>
            <a:headEnd len="sm" w="sm" type="none"/>
            <a:tailEnd len="sm" w="sm" type="none"/>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83" name="Shape 383"/>
        <p:cNvGrpSpPr/>
        <p:nvPr/>
      </p:nvGrpSpPr>
      <p:grpSpPr>
        <a:xfrm>
          <a:off x="0" y="0"/>
          <a:ext cx="0" cy="0"/>
          <a:chOff x="0" y="0"/>
          <a:chExt cx="0" cy="0"/>
        </a:xfrm>
      </p:grpSpPr>
      <p:sp>
        <p:nvSpPr>
          <p:cNvPr id="384" name="Google Shape;384;p70"/>
          <p:cNvSpPr txBox="1"/>
          <p:nvPr>
            <p:ph type="title"/>
          </p:nvPr>
        </p:nvSpPr>
        <p:spPr>
          <a:xfrm>
            <a:off x="283100" y="4835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FYP II </a:t>
            </a:r>
            <a:r>
              <a:rPr b="1" lang="en" sz="4000">
                <a:solidFill>
                  <a:srgbClr val="D49632"/>
                </a:solidFill>
                <a:latin typeface="Nanum Gothic"/>
                <a:ea typeface="Nanum Gothic"/>
                <a:cs typeface="Nanum Gothic"/>
                <a:sym typeface="Nanum Gothic"/>
              </a:rPr>
              <a:t>Deliverables</a:t>
            </a:r>
            <a:endParaRPr b="1" sz="4000">
              <a:solidFill>
                <a:srgbClr val="D49632"/>
              </a:solidFill>
              <a:latin typeface="Nanum Gothic"/>
              <a:ea typeface="Nanum Gothic"/>
              <a:cs typeface="Nanum Gothic"/>
              <a:sym typeface="Nanum Gothic"/>
            </a:endParaRPr>
          </a:p>
        </p:txBody>
      </p:sp>
      <p:sp>
        <p:nvSpPr>
          <p:cNvPr id="385" name="Google Shape;385;p70"/>
          <p:cNvSpPr txBox="1"/>
          <p:nvPr/>
        </p:nvSpPr>
        <p:spPr>
          <a:xfrm>
            <a:off x="681550" y="1661325"/>
            <a:ext cx="7287600" cy="3000000"/>
          </a:xfrm>
          <a:prstGeom prst="rect">
            <a:avLst/>
          </a:prstGeom>
          <a:noFill/>
          <a:ln>
            <a:noFill/>
          </a:ln>
        </p:spPr>
        <p:txBody>
          <a:bodyPr anchorCtr="0" anchor="ctr" bIns="91425" lIns="91425" spcFirstLastPara="1" rIns="91425" wrap="square" tIns="91425">
            <a:noAutofit/>
          </a:bodyPr>
          <a:lstStyle/>
          <a:p>
            <a:pPr indent="-330200" lvl="0" marL="457200" marR="0" rtl="0" algn="l">
              <a:lnSpc>
                <a:spcPct val="115000"/>
              </a:lnSpc>
              <a:spcBef>
                <a:spcPts val="0"/>
              </a:spcBef>
              <a:spcAft>
                <a:spcPts val="0"/>
              </a:spcAft>
              <a:buClr>
                <a:srgbClr val="4A4A4A"/>
              </a:buClr>
              <a:buSzPts val="1600"/>
              <a:buFont typeface="Nanum Gothic"/>
              <a:buChar char="❏"/>
            </a:pPr>
            <a:r>
              <a:rPr lang="en" sz="1600">
                <a:solidFill>
                  <a:srgbClr val="4A4A4A"/>
                </a:solidFill>
                <a:latin typeface="Nanum Gothic"/>
                <a:ea typeface="Nanum Gothic"/>
                <a:cs typeface="Nanum Gothic"/>
                <a:sym typeface="Nanum Gothic"/>
              </a:rPr>
              <a:t>Important Features Selection and Text Summarization</a:t>
            </a:r>
            <a:endParaRPr sz="1600">
              <a:solidFill>
                <a:srgbClr val="4A4A4A"/>
              </a:solidFill>
              <a:latin typeface="Nanum Gothic"/>
              <a:ea typeface="Nanum Gothic"/>
              <a:cs typeface="Nanum Gothic"/>
              <a:sym typeface="Nanum Gothic"/>
            </a:endParaRPr>
          </a:p>
          <a:p>
            <a:pPr indent="-330200" lvl="0" marL="457200" marR="0" rtl="0" algn="l">
              <a:lnSpc>
                <a:spcPct val="115000"/>
              </a:lnSpc>
              <a:spcBef>
                <a:spcPts val="0"/>
              </a:spcBef>
              <a:spcAft>
                <a:spcPts val="0"/>
              </a:spcAft>
              <a:buClr>
                <a:srgbClr val="4A4A4A"/>
              </a:buClr>
              <a:buSzPts val="1600"/>
              <a:buFont typeface="Nanum Gothic"/>
              <a:buChar char="❏"/>
            </a:pPr>
            <a:r>
              <a:rPr lang="en" sz="1600">
                <a:solidFill>
                  <a:srgbClr val="4A4A4A"/>
                </a:solidFill>
                <a:latin typeface="Nanum Gothic"/>
                <a:ea typeface="Nanum Gothic"/>
                <a:cs typeface="Nanum Gothic"/>
                <a:sym typeface="Nanum Gothic"/>
              </a:rPr>
              <a:t>Web UI</a:t>
            </a:r>
            <a:endParaRPr sz="1600">
              <a:solidFill>
                <a:srgbClr val="4A4A4A"/>
              </a:solidFill>
              <a:latin typeface="Nanum Gothic"/>
              <a:ea typeface="Nanum Gothic"/>
              <a:cs typeface="Nanum Gothic"/>
              <a:sym typeface="Nanum Gothic"/>
            </a:endParaRPr>
          </a:p>
          <a:p>
            <a:pPr indent="-330200" lvl="0" marL="457200" marR="0" rtl="0" algn="l">
              <a:lnSpc>
                <a:spcPct val="115000"/>
              </a:lnSpc>
              <a:spcBef>
                <a:spcPts val="0"/>
              </a:spcBef>
              <a:spcAft>
                <a:spcPts val="0"/>
              </a:spcAft>
              <a:buClr>
                <a:srgbClr val="4A4A4A"/>
              </a:buClr>
              <a:buSzPts val="1600"/>
              <a:buFont typeface="Nanum Gothic"/>
              <a:buChar char="❏"/>
            </a:pPr>
            <a:r>
              <a:rPr lang="en" sz="1600">
                <a:solidFill>
                  <a:srgbClr val="4A4A4A"/>
                </a:solidFill>
                <a:latin typeface="Nanum Gothic"/>
                <a:ea typeface="Nanum Gothic"/>
                <a:cs typeface="Nanum Gothic"/>
                <a:sym typeface="Nanum Gothic"/>
              </a:rPr>
              <a:t>Whole as a System</a:t>
            </a:r>
            <a:endParaRPr sz="1600">
              <a:solidFill>
                <a:srgbClr val="4A4A4A"/>
              </a:solidFill>
              <a:latin typeface="Nanum Gothic"/>
              <a:ea typeface="Nanum Gothic"/>
              <a:cs typeface="Nanum Gothic"/>
              <a:sym typeface="Nanum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E1DC"/>
        </a:solidFill>
      </p:bgPr>
    </p:bg>
    <p:spTree>
      <p:nvGrpSpPr>
        <p:cNvPr id="389" name="Shape 389"/>
        <p:cNvGrpSpPr/>
        <p:nvPr/>
      </p:nvGrpSpPr>
      <p:grpSpPr>
        <a:xfrm>
          <a:off x="0" y="0"/>
          <a:ext cx="0" cy="0"/>
          <a:chOff x="0" y="0"/>
          <a:chExt cx="0" cy="0"/>
        </a:xfrm>
      </p:grpSpPr>
      <p:grpSp>
        <p:nvGrpSpPr>
          <p:cNvPr id="390" name="Google Shape;390;p71"/>
          <p:cNvGrpSpPr/>
          <p:nvPr/>
        </p:nvGrpSpPr>
        <p:grpSpPr>
          <a:xfrm>
            <a:off x="174951" y="150923"/>
            <a:ext cx="3152392" cy="2217965"/>
            <a:chOff x="6803287" y="395363"/>
            <a:chExt cx="2212050" cy="2217965"/>
          </a:xfrm>
        </p:grpSpPr>
        <p:pic>
          <p:nvPicPr>
            <p:cNvPr id="391" name="Google Shape;391;p71"/>
            <p:cNvPicPr preferRelativeResize="0"/>
            <p:nvPr/>
          </p:nvPicPr>
          <p:blipFill>
            <a:blip r:embed="rId3">
              <a:alphaModFix/>
            </a:blip>
            <a:stretch>
              <a:fillRect/>
            </a:stretch>
          </p:blipFill>
          <p:spPr>
            <a:xfrm>
              <a:off x="6803287" y="427452"/>
              <a:ext cx="2212050" cy="2185876"/>
            </a:xfrm>
            <a:prstGeom prst="rect">
              <a:avLst/>
            </a:prstGeom>
            <a:noFill/>
            <a:ln>
              <a:noFill/>
            </a:ln>
          </p:spPr>
        </p:pic>
        <p:pic>
          <p:nvPicPr>
            <p:cNvPr descr="Piece of duct tape sticking a note to the slide" id="392" name="Google Shape;392;p7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393" name="Google Shape;393;p71"/>
            <p:cNvSpPr txBox="1"/>
            <p:nvPr/>
          </p:nvSpPr>
          <p:spPr>
            <a:xfrm>
              <a:off x="6944812" y="1373553"/>
              <a:ext cx="1929000" cy="10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rgbClr val="D49632"/>
                  </a:solidFill>
                  <a:latin typeface="NanumGothic ExtraBold"/>
                  <a:ea typeface="NanumGothic ExtraBold"/>
                  <a:cs typeface="NanumGothic ExtraBold"/>
                  <a:sym typeface="NanumGothic ExtraBold"/>
                </a:rPr>
                <a:t>(FYP SUPERVISOR)</a:t>
              </a:r>
              <a:endParaRPr sz="1200">
                <a:solidFill>
                  <a:srgbClr val="D49632"/>
                </a:solidFill>
                <a:latin typeface="NanumGothic ExtraBold"/>
                <a:ea typeface="NanumGothic ExtraBold"/>
                <a:cs typeface="NanumGothic ExtraBold"/>
                <a:sym typeface="NanumGothic ExtraBold"/>
              </a:endParaRPr>
            </a:p>
            <a:p>
              <a:pPr indent="0" lvl="0" marL="0" rtl="0" algn="l">
                <a:spcBef>
                  <a:spcPts val="800"/>
                </a:spcBef>
                <a:spcAft>
                  <a:spcPts val="0"/>
                </a:spcAft>
                <a:buClr>
                  <a:srgbClr val="000000"/>
                </a:buClr>
                <a:buSzPts val="1100"/>
                <a:buFont typeface="Arial"/>
                <a:buNone/>
              </a:pPr>
              <a:r>
                <a:rPr lang="en" sz="1200">
                  <a:solidFill>
                    <a:srgbClr val="4A4A4A"/>
                  </a:solidFill>
                  <a:latin typeface="Nanum Gothic"/>
                  <a:ea typeface="Nanum Gothic"/>
                  <a:cs typeface="Nanum Gothic"/>
                  <a:sym typeface="Nanum Gothic"/>
                </a:rPr>
                <a:t>Email Address: </a:t>
              </a:r>
              <a:r>
                <a:rPr lang="en" sz="1200">
                  <a:solidFill>
                    <a:srgbClr val="4A4A4A"/>
                  </a:solidFill>
                  <a:latin typeface="Nanum Gothic"/>
                  <a:ea typeface="Nanum Gothic"/>
                  <a:cs typeface="Nanum Gothic"/>
                  <a:sym typeface="Nanum Gothic"/>
                </a:rPr>
                <a:t>muhammad.rafi@nu.edu.pk</a:t>
              </a:r>
              <a:endParaRPr sz="1200">
                <a:solidFill>
                  <a:srgbClr val="4A4A4A"/>
                </a:solidFill>
                <a:latin typeface="Nanum Gothic"/>
                <a:ea typeface="Nanum Gothic"/>
                <a:cs typeface="Nanum Gothic"/>
                <a:sym typeface="Nanum Gothic"/>
              </a:endParaRPr>
            </a:p>
            <a:p>
              <a:pPr indent="0" lvl="0" marL="0" rtl="0" algn="l">
                <a:spcBef>
                  <a:spcPts val="800"/>
                </a:spcBef>
                <a:spcAft>
                  <a:spcPts val="800"/>
                </a:spcAft>
                <a:buClr>
                  <a:srgbClr val="000000"/>
                </a:buClr>
                <a:buSzPts val="1100"/>
                <a:buFont typeface="Arial"/>
                <a:buNone/>
              </a:pPr>
              <a:r>
                <a:rPr lang="en" sz="1200">
                  <a:solidFill>
                    <a:srgbClr val="4A4A4A"/>
                  </a:solidFill>
                  <a:latin typeface="Nanum Gothic"/>
                  <a:ea typeface="Nanum Gothic"/>
                  <a:cs typeface="Nanum Gothic"/>
                  <a:sym typeface="Nanum Gothic"/>
                </a:rPr>
                <a:t>LinkedIn: </a:t>
              </a:r>
              <a:r>
                <a:rPr lang="en" sz="1100">
                  <a:solidFill>
                    <a:srgbClr val="4A4A4A"/>
                  </a:solidFill>
                  <a:latin typeface="Nanum Gothic"/>
                  <a:ea typeface="Nanum Gothic"/>
                  <a:cs typeface="Nanum Gothic"/>
                  <a:sym typeface="Nanum Gothic"/>
                </a:rPr>
                <a:t>muhammad-rafi-34339219</a:t>
              </a:r>
              <a:endParaRPr sz="1100">
                <a:solidFill>
                  <a:srgbClr val="4A4A4A"/>
                </a:solidFill>
                <a:latin typeface="Nanum Gothic"/>
                <a:ea typeface="Nanum Gothic"/>
                <a:cs typeface="Nanum Gothic"/>
                <a:sym typeface="Nanum Gothic"/>
              </a:endParaRPr>
            </a:p>
          </p:txBody>
        </p:sp>
      </p:grpSp>
      <p:sp>
        <p:nvSpPr>
          <p:cNvPr id="394" name="Google Shape;394;p71"/>
          <p:cNvSpPr txBox="1"/>
          <p:nvPr/>
        </p:nvSpPr>
        <p:spPr>
          <a:xfrm>
            <a:off x="376663" y="616618"/>
            <a:ext cx="2748900" cy="4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1600">
                <a:solidFill>
                  <a:srgbClr val="143D59"/>
                </a:solidFill>
                <a:latin typeface="NanumGothic ExtraBold"/>
                <a:ea typeface="NanumGothic ExtraBold"/>
                <a:cs typeface="NanumGothic ExtraBold"/>
                <a:sym typeface="NanumGothic ExtraBold"/>
              </a:rPr>
              <a:t>Dr. MUHAMMAD RAFI</a:t>
            </a:r>
            <a:endParaRPr sz="1600">
              <a:solidFill>
                <a:srgbClr val="143D59"/>
              </a:solidFill>
              <a:latin typeface="NanumGothic ExtraBold"/>
              <a:ea typeface="NanumGothic ExtraBold"/>
              <a:cs typeface="NanumGothic ExtraBold"/>
              <a:sym typeface="NanumGothic ExtraBold"/>
            </a:endParaRPr>
          </a:p>
        </p:txBody>
      </p:sp>
      <p:sp>
        <p:nvSpPr>
          <p:cNvPr id="395" name="Google Shape;395;p71"/>
          <p:cNvSpPr/>
          <p:nvPr/>
        </p:nvSpPr>
        <p:spPr>
          <a:xfrm>
            <a:off x="3287100" y="2193300"/>
            <a:ext cx="2569800" cy="756900"/>
          </a:xfrm>
          <a:prstGeom prst="roundRect">
            <a:avLst>
              <a:gd fmla="val 50000" name="adj"/>
            </a:avLst>
          </a:prstGeom>
          <a:solidFill>
            <a:srgbClr val="D49632"/>
          </a:solidFill>
          <a:ln cap="flat" cmpd="sng" w="28575">
            <a:solidFill>
              <a:srgbClr val="143D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143D59"/>
                </a:solidFill>
                <a:latin typeface="Nanum Gothic"/>
                <a:ea typeface="Nanum Gothic"/>
                <a:cs typeface="Nanum Gothic"/>
                <a:sym typeface="Nanum Gothic"/>
              </a:rPr>
              <a:t>TEAM MEMBERS</a:t>
            </a:r>
            <a:endParaRPr b="1" sz="2000">
              <a:solidFill>
                <a:srgbClr val="143D59"/>
              </a:solidFill>
              <a:latin typeface="Nanum Gothic"/>
              <a:ea typeface="Nanum Gothic"/>
              <a:cs typeface="Nanum Gothic"/>
              <a:sym typeface="Nanum Gothic"/>
            </a:endParaRPr>
          </a:p>
        </p:txBody>
      </p:sp>
      <p:sp>
        <p:nvSpPr>
          <p:cNvPr id="396" name="Google Shape;396;p71"/>
          <p:cNvSpPr txBox="1"/>
          <p:nvPr/>
        </p:nvSpPr>
        <p:spPr>
          <a:xfrm>
            <a:off x="298025" y="3241575"/>
            <a:ext cx="2913900" cy="4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600">
                <a:solidFill>
                  <a:srgbClr val="143D59"/>
                </a:solidFill>
                <a:latin typeface="Nanum Gothic"/>
                <a:ea typeface="Nanum Gothic"/>
                <a:cs typeface="Nanum Gothic"/>
                <a:sym typeface="Nanum Gothic"/>
              </a:rPr>
              <a:t>Hussain Yousuf</a:t>
            </a:r>
            <a:endParaRPr b="1" sz="1600">
              <a:solidFill>
                <a:srgbClr val="143D59"/>
              </a:solidFill>
              <a:latin typeface="Nanum Gothic"/>
              <a:ea typeface="Nanum Gothic"/>
              <a:cs typeface="Nanum Gothic"/>
              <a:sym typeface="Nanum Gothic"/>
            </a:endParaRPr>
          </a:p>
        </p:txBody>
      </p:sp>
      <p:grpSp>
        <p:nvGrpSpPr>
          <p:cNvPr id="397" name="Google Shape;397;p71"/>
          <p:cNvGrpSpPr/>
          <p:nvPr/>
        </p:nvGrpSpPr>
        <p:grpSpPr>
          <a:xfrm>
            <a:off x="5748551" y="2828948"/>
            <a:ext cx="3152392" cy="2217965"/>
            <a:chOff x="6803287" y="395363"/>
            <a:chExt cx="2212050" cy="2217965"/>
          </a:xfrm>
        </p:grpSpPr>
        <p:pic>
          <p:nvPicPr>
            <p:cNvPr id="398" name="Google Shape;398;p71"/>
            <p:cNvPicPr preferRelativeResize="0"/>
            <p:nvPr/>
          </p:nvPicPr>
          <p:blipFill>
            <a:blip r:embed="rId3">
              <a:alphaModFix/>
            </a:blip>
            <a:stretch>
              <a:fillRect/>
            </a:stretch>
          </p:blipFill>
          <p:spPr>
            <a:xfrm>
              <a:off x="6803287" y="427452"/>
              <a:ext cx="2212050" cy="2185876"/>
            </a:xfrm>
            <a:prstGeom prst="rect">
              <a:avLst/>
            </a:prstGeom>
            <a:noFill/>
            <a:ln>
              <a:noFill/>
            </a:ln>
          </p:spPr>
        </p:pic>
        <p:pic>
          <p:nvPicPr>
            <p:cNvPr descr="Piece of duct tape sticking a note to the slide" id="399" name="Google Shape;399;p7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400" name="Google Shape;400;p71"/>
            <p:cNvSpPr txBox="1"/>
            <p:nvPr/>
          </p:nvSpPr>
          <p:spPr>
            <a:xfrm>
              <a:off x="6944812" y="1373553"/>
              <a:ext cx="1929000" cy="10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4A4A4A"/>
                  </a:solidFill>
                  <a:latin typeface="Nanum Gothic"/>
                  <a:ea typeface="Nanum Gothic"/>
                  <a:cs typeface="Nanum Gothic"/>
                  <a:sym typeface="Nanum Gothic"/>
                </a:rPr>
                <a:t>Email Address: k163950@nu.edu.pk</a:t>
              </a:r>
              <a:endParaRPr sz="1200">
                <a:solidFill>
                  <a:srgbClr val="4A4A4A"/>
                </a:solidFill>
                <a:latin typeface="Nanum Gothic"/>
                <a:ea typeface="Nanum Gothic"/>
                <a:cs typeface="Nanum Gothic"/>
                <a:sym typeface="Nanum Gothic"/>
              </a:endParaRPr>
            </a:p>
            <a:p>
              <a:pPr indent="0" lvl="0" marL="0" rtl="0" algn="l">
                <a:spcBef>
                  <a:spcPts val="800"/>
                </a:spcBef>
                <a:spcAft>
                  <a:spcPts val="0"/>
                </a:spcAft>
                <a:buClr>
                  <a:srgbClr val="000000"/>
                </a:buClr>
                <a:buSzPts val="1100"/>
                <a:buFont typeface="Arial"/>
                <a:buNone/>
              </a:pPr>
              <a:r>
                <a:rPr lang="en" sz="1200">
                  <a:solidFill>
                    <a:srgbClr val="4A4A4A"/>
                  </a:solidFill>
                  <a:latin typeface="Nanum Gothic"/>
                  <a:ea typeface="Nanum Gothic"/>
                  <a:cs typeface="Nanum Gothic"/>
                  <a:sym typeface="Nanum Gothic"/>
                </a:rPr>
                <a:t>GitHub: shehryarnaeem</a:t>
              </a:r>
              <a:endParaRPr sz="1200">
                <a:solidFill>
                  <a:srgbClr val="4A4A4A"/>
                </a:solidFill>
                <a:latin typeface="Nanum Gothic"/>
                <a:ea typeface="Nanum Gothic"/>
                <a:cs typeface="Nanum Gothic"/>
                <a:sym typeface="Nanum Gothic"/>
              </a:endParaRPr>
            </a:p>
            <a:p>
              <a:pPr indent="0" lvl="0" marL="0" rtl="0" algn="l">
                <a:spcBef>
                  <a:spcPts val="800"/>
                </a:spcBef>
                <a:spcAft>
                  <a:spcPts val="800"/>
                </a:spcAft>
                <a:buClr>
                  <a:srgbClr val="000000"/>
                </a:buClr>
                <a:buSzPts val="1100"/>
                <a:buFont typeface="Arial"/>
                <a:buNone/>
              </a:pPr>
              <a:r>
                <a:rPr lang="en" sz="1200">
                  <a:solidFill>
                    <a:srgbClr val="4A4A4A"/>
                  </a:solidFill>
                  <a:latin typeface="Nanum Gothic"/>
                  <a:ea typeface="Nanum Gothic"/>
                  <a:cs typeface="Nanum Gothic"/>
                  <a:sym typeface="Nanum Gothic"/>
                </a:rPr>
                <a:t>LinkedIn: </a:t>
              </a:r>
              <a:r>
                <a:rPr lang="en" sz="1100">
                  <a:solidFill>
                    <a:srgbClr val="4A4A4A"/>
                  </a:solidFill>
                  <a:latin typeface="Nanum Gothic"/>
                  <a:ea typeface="Nanum Gothic"/>
                  <a:cs typeface="Nanum Gothic"/>
                  <a:sym typeface="Nanum Gothic"/>
                </a:rPr>
                <a:t>shehryar-naeem-291a3016b</a:t>
              </a:r>
              <a:endParaRPr sz="1100">
                <a:solidFill>
                  <a:srgbClr val="4A4A4A"/>
                </a:solidFill>
                <a:latin typeface="Nanum Gothic"/>
                <a:ea typeface="Nanum Gothic"/>
                <a:cs typeface="Nanum Gothic"/>
                <a:sym typeface="Nanum Gothic"/>
              </a:endParaRPr>
            </a:p>
          </p:txBody>
        </p:sp>
      </p:grpSp>
      <p:sp>
        <p:nvSpPr>
          <p:cNvPr id="401" name="Google Shape;401;p71"/>
          <p:cNvSpPr txBox="1"/>
          <p:nvPr/>
        </p:nvSpPr>
        <p:spPr>
          <a:xfrm>
            <a:off x="5871625" y="3294650"/>
            <a:ext cx="2913900" cy="4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600">
                <a:solidFill>
                  <a:srgbClr val="143D59"/>
                </a:solidFill>
                <a:latin typeface="Nanum Gothic"/>
                <a:ea typeface="Nanum Gothic"/>
                <a:cs typeface="Nanum Gothic"/>
                <a:sym typeface="Nanum Gothic"/>
              </a:rPr>
              <a:t>Shehryar Naeem</a:t>
            </a:r>
            <a:endParaRPr b="1" sz="1600">
              <a:solidFill>
                <a:srgbClr val="143D59"/>
              </a:solidFill>
              <a:latin typeface="Nanum Gothic"/>
              <a:ea typeface="Nanum Gothic"/>
              <a:cs typeface="Nanum Gothic"/>
              <a:sym typeface="Nanum Gothic"/>
            </a:endParaRPr>
          </a:p>
        </p:txBody>
      </p:sp>
      <p:grpSp>
        <p:nvGrpSpPr>
          <p:cNvPr id="402" name="Google Shape;402;p71"/>
          <p:cNvGrpSpPr/>
          <p:nvPr/>
        </p:nvGrpSpPr>
        <p:grpSpPr>
          <a:xfrm>
            <a:off x="5748551" y="150923"/>
            <a:ext cx="3152392" cy="2217965"/>
            <a:chOff x="6803287" y="395363"/>
            <a:chExt cx="2212050" cy="2217965"/>
          </a:xfrm>
        </p:grpSpPr>
        <p:pic>
          <p:nvPicPr>
            <p:cNvPr id="403" name="Google Shape;403;p71"/>
            <p:cNvPicPr preferRelativeResize="0"/>
            <p:nvPr/>
          </p:nvPicPr>
          <p:blipFill>
            <a:blip r:embed="rId3">
              <a:alphaModFix/>
            </a:blip>
            <a:stretch>
              <a:fillRect/>
            </a:stretch>
          </p:blipFill>
          <p:spPr>
            <a:xfrm>
              <a:off x="6803287" y="427452"/>
              <a:ext cx="2212050" cy="2185876"/>
            </a:xfrm>
            <a:prstGeom prst="rect">
              <a:avLst/>
            </a:prstGeom>
            <a:noFill/>
            <a:ln>
              <a:noFill/>
            </a:ln>
          </p:spPr>
        </p:pic>
        <p:pic>
          <p:nvPicPr>
            <p:cNvPr descr="Piece of duct tape sticking a note to the slide" id="404" name="Google Shape;404;p7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405" name="Google Shape;405;p71"/>
            <p:cNvSpPr txBox="1"/>
            <p:nvPr/>
          </p:nvSpPr>
          <p:spPr>
            <a:xfrm>
              <a:off x="6944812" y="1297353"/>
              <a:ext cx="1929000" cy="104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D49632"/>
                  </a:solidFill>
                  <a:latin typeface="NanumGothic ExtraBold"/>
                  <a:ea typeface="NanumGothic ExtraBold"/>
                  <a:cs typeface="NanumGothic ExtraBold"/>
                  <a:sym typeface="NanumGothic ExtraBold"/>
                </a:rPr>
                <a:t>(GROUP LEADER)</a:t>
              </a:r>
              <a:endParaRPr sz="1200">
                <a:solidFill>
                  <a:srgbClr val="4A4A4A"/>
                </a:solidFill>
                <a:latin typeface="Nunito"/>
                <a:ea typeface="Nunito"/>
                <a:cs typeface="Nunito"/>
                <a:sym typeface="Nunito"/>
              </a:endParaRPr>
            </a:p>
            <a:p>
              <a:pPr indent="0" lvl="0" marL="0" rtl="0" algn="l">
                <a:spcBef>
                  <a:spcPts val="800"/>
                </a:spcBef>
                <a:spcAft>
                  <a:spcPts val="0"/>
                </a:spcAft>
                <a:buClr>
                  <a:srgbClr val="000000"/>
                </a:buClr>
                <a:buSzPts val="1100"/>
                <a:buFont typeface="Arial"/>
                <a:buNone/>
              </a:pPr>
              <a:r>
                <a:rPr lang="en" sz="1200">
                  <a:solidFill>
                    <a:srgbClr val="4A4A4A"/>
                  </a:solidFill>
                  <a:latin typeface="Nanum Gothic"/>
                  <a:ea typeface="Nanum Gothic"/>
                  <a:cs typeface="Nanum Gothic"/>
                  <a:sym typeface="Nanum Gothic"/>
                </a:rPr>
                <a:t>Email Address: k163904@nu.edu.pk</a:t>
              </a:r>
              <a:endParaRPr sz="1200">
                <a:solidFill>
                  <a:srgbClr val="4A4A4A"/>
                </a:solidFill>
                <a:latin typeface="Nanum Gothic"/>
                <a:ea typeface="Nanum Gothic"/>
                <a:cs typeface="Nanum Gothic"/>
                <a:sym typeface="Nanum Gothic"/>
              </a:endParaRPr>
            </a:p>
            <a:p>
              <a:pPr indent="0" lvl="0" marL="0" rtl="0" algn="l">
                <a:spcBef>
                  <a:spcPts val="800"/>
                </a:spcBef>
                <a:spcAft>
                  <a:spcPts val="0"/>
                </a:spcAft>
                <a:buClr>
                  <a:srgbClr val="000000"/>
                </a:buClr>
                <a:buSzPts val="1100"/>
                <a:buFont typeface="Arial"/>
                <a:buNone/>
              </a:pPr>
              <a:r>
                <a:rPr lang="en" sz="1200">
                  <a:solidFill>
                    <a:srgbClr val="4A4A4A"/>
                  </a:solidFill>
                  <a:latin typeface="Nanum Gothic"/>
                  <a:ea typeface="Nanum Gothic"/>
                  <a:cs typeface="Nanum Gothic"/>
                  <a:sym typeface="Nanum Gothic"/>
                </a:rPr>
                <a:t>GitHub: m</a:t>
              </a:r>
              <a:r>
                <a:rPr lang="en" sz="1200">
                  <a:solidFill>
                    <a:srgbClr val="4A4A4A"/>
                  </a:solidFill>
                  <a:latin typeface="Nanum Gothic"/>
                  <a:ea typeface="Nanum Gothic"/>
                  <a:cs typeface="Nanum Gothic"/>
                  <a:sym typeface="Nanum Gothic"/>
                </a:rPr>
                <a:t>ehdirazarajani</a:t>
              </a:r>
              <a:endParaRPr sz="1200">
                <a:solidFill>
                  <a:srgbClr val="4A4A4A"/>
                </a:solidFill>
                <a:latin typeface="Nanum Gothic"/>
                <a:ea typeface="Nanum Gothic"/>
                <a:cs typeface="Nanum Gothic"/>
                <a:sym typeface="Nanum Gothic"/>
              </a:endParaRPr>
            </a:p>
            <a:p>
              <a:pPr indent="0" lvl="0" marL="0" rtl="0" algn="l">
                <a:spcBef>
                  <a:spcPts val="800"/>
                </a:spcBef>
                <a:spcAft>
                  <a:spcPts val="800"/>
                </a:spcAft>
                <a:buClr>
                  <a:srgbClr val="000000"/>
                </a:buClr>
                <a:buSzPts val="1100"/>
                <a:buFont typeface="Arial"/>
                <a:buNone/>
              </a:pPr>
              <a:r>
                <a:rPr lang="en" sz="1200">
                  <a:solidFill>
                    <a:srgbClr val="4A4A4A"/>
                  </a:solidFill>
                  <a:latin typeface="Nanum Gothic"/>
                  <a:ea typeface="Nanum Gothic"/>
                  <a:cs typeface="Nanum Gothic"/>
                  <a:sym typeface="Nanum Gothic"/>
                </a:rPr>
                <a:t>LinkedIn: </a:t>
              </a:r>
              <a:r>
                <a:rPr lang="en" sz="1200">
                  <a:solidFill>
                    <a:srgbClr val="4A4A4A"/>
                  </a:solidFill>
                  <a:latin typeface="Nanum Gothic"/>
                  <a:ea typeface="Nanum Gothic"/>
                  <a:cs typeface="Nanum Gothic"/>
                  <a:sym typeface="Nanum Gothic"/>
                </a:rPr>
                <a:t>mehdirazarajani572</a:t>
              </a:r>
              <a:endParaRPr sz="1200">
                <a:solidFill>
                  <a:srgbClr val="4A4A4A"/>
                </a:solidFill>
                <a:latin typeface="Nanum Gothic"/>
                <a:ea typeface="Nanum Gothic"/>
                <a:cs typeface="Nanum Gothic"/>
                <a:sym typeface="Nanum Gothic"/>
              </a:endParaRPr>
            </a:p>
          </p:txBody>
        </p:sp>
      </p:grpSp>
      <p:sp>
        <p:nvSpPr>
          <p:cNvPr id="406" name="Google Shape;406;p71"/>
          <p:cNvSpPr txBox="1"/>
          <p:nvPr/>
        </p:nvSpPr>
        <p:spPr>
          <a:xfrm>
            <a:off x="5950288" y="565993"/>
            <a:ext cx="2748900" cy="4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600">
                <a:solidFill>
                  <a:srgbClr val="143D59"/>
                </a:solidFill>
                <a:latin typeface="Nanum Gothic"/>
                <a:ea typeface="Nanum Gothic"/>
                <a:cs typeface="Nanum Gothic"/>
                <a:sym typeface="Nanum Gothic"/>
              </a:rPr>
              <a:t>Mehdi Raza Rajani</a:t>
            </a:r>
            <a:endParaRPr b="1" sz="1600">
              <a:solidFill>
                <a:srgbClr val="143D59"/>
              </a:solidFill>
              <a:latin typeface="Nanum Gothic"/>
              <a:ea typeface="Nanum Gothic"/>
              <a:cs typeface="Nanum Gothic"/>
              <a:sym typeface="Nanum Gothic"/>
            </a:endParaRPr>
          </a:p>
        </p:txBody>
      </p:sp>
      <p:pic>
        <p:nvPicPr>
          <p:cNvPr id="407" name="Google Shape;407;p71"/>
          <p:cNvPicPr preferRelativeResize="0"/>
          <p:nvPr/>
        </p:nvPicPr>
        <p:blipFill rotWithShape="1">
          <a:blip r:embed="rId5">
            <a:alphaModFix/>
          </a:blip>
          <a:srcRect b="56107" l="15335" r="15335" t="0"/>
          <a:stretch/>
        </p:blipFill>
        <p:spPr>
          <a:xfrm>
            <a:off x="8380387" y="91125"/>
            <a:ext cx="594300" cy="594300"/>
          </a:xfrm>
          <a:prstGeom prst="ellipse">
            <a:avLst/>
          </a:prstGeom>
          <a:noFill/>
          <a:ln>
            <a:noFill/>
          </a:ln>
        </p:spPr>
      </p:pic>
      <p:grpSp>
        <p:nvGrpSpPr>
          <p:cNvPr id="408" name="Google Shape;408;p71"/>
          <p:cNvGrpSpPr/>
          <p:nvPr/>
        </p:nvGrpSpPr>
        <p:grpSpPr>
          <a:xfrm>
            <a:off x="174951" y="2775873"/>
            <a:ext cx="3152392" cy="2217965"/>
            <a:chOff x="6803287" y="395363"/>
            <a:chExt cx="2212050" cy="2217965"/>
          </a:xfrm>
        </p:grpSpPr>
        <p:pic>
          <p:nvPicPr>
            <p:cNvPr id="409" name="Google Shape;409;p71"/>
            <p:cNvPicPr preferRelativeResize="0"/>
            <p:nvPr/>
          </p:nvPicPr>
          <p:blipFill>
            <a:blip r:embed="rId3">
              <a:alphaModFix/>
            </a:blip>
            <a:stretch>
              <a:fillRect/>
            </a:stretch>
          </p:blipFill>
          <p:spPr>
            <a:xfrm>
              <a:off x="6803287" y="427452"/>
              <a:ext cx="2212050" cy="2185876"/>
            </a:xfrm>
            <a:prstGeom prst="rect">
              <a:avLst/>
            </a:prstGeom>
            <a:noFill/>
            <a:ln>
              <a:noFill/>
            </a:ln>
          </p:spPr>
        </p:pic>
        <p:sp>
          <p:nvSpPr>
            <p:cNvPr id="410" name="Google Shape;410;p71"/>
            <p:cNvSpPr txBox="1"/>
            <p:nvPr/>
          </p:nvSpPr>
          <p:spPr>
            <a:xfrm>
              <a:off x="6944812" y="1373553"/>
              <a:ext cx="1929000" cy="10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4A4A4A"/>
                  </a:solidFill>
                  <a:latin typeface="Nanum Gothic"/>
                  <a:ea typeface="Nanum Gothic"/>
                  <a:cs typeface="Nanum Gothic"/>
                  <a:sym typeface="Nanum Gothic"/>
                </a:rPr>
                <a:t>Email Address: k163805@nu.edu.pk</a:t>
              </a:r>
              <a:endParaRPr sz="1200">
                <a:solidFill>
                  <a:srgbClr val="4A4A4A"/>
                </a:solidFill>
                <a:latin typeface="Nanum Gothic"/>
                <a:ea typeface="Nanum Gothic"/>
                <a:cs typeface="Nanum Gothic"/>
                <a:sym typeface="Nanum Gothic"/>
              </a:endParaRPr>
            </a:p>
            <a:p>
              <a:pPr indent="0" lvl="0" marL="0" rtl="0" algn="l">
                <a:spcBef>
                  <a:spcPts val="800"/>
                </a:spcBef>
                <a:spcAft>
                  <a:spcPts val="0"/>
                </a:spcAft>
                <a:buClr>
                  <a:srgbClr val="000000"/>
                </a:buClr>
                <a:buSzPts val="1100"/>
                <a:buFont typeface="Arial"/>
                <a:buNone/>
              </a:pPr>
              <a:r>
                <a:rPr lang="en" sz="1200">
                  <a:solidFill>
                    <a:srgbClr val="4A4A4A"/>
                  </a:solidFill>
                  <a:latin typeface="Nanum Gothic"/>
                  <a:ea typeface="Nanum Gothic"/>
                  <a:cs typeface="Nanum Gothic"/>
                  <a:sym typeface="Nanum Gothic"/>
                </a:rPr>
                <a:t>GitHub: HussainYousuf</a:t>
              </a:r>
              <a:endParaRPr sz="1200">
                <a:solidFill>
                  <a:srgbClr val="4A4A4A"/>
                </a:solidFill>
                <a:latin typeface="Nanum Gothic"/>
                <a:ea typeface="Nanum Gothic"/>
                <a:cs typeface="Nanum Gothic"/>
                <a:sym typeface="Nanum Gothic"/>
              </a:endParaRPr>
            </a:p>
            <a:p>
              <a:pPr indent="0" lvl="0" marL="0" rtl="0" algn="l">
                <a:spcBef>
                  <a:spcPts val="800"/>
                </a:spcBef>
                <a:spcAft>
                  <a:spcPts val="800"/>
                </a:spcAft>
                <a:buClr>
                  <a:srgbClr val="000000"/>
                </a:buClr>
                <a:buSzPts val="1100"/>
                <a:buFont typeface="Arial"/>
                <a:buNone/>
              </a:pPr>
              <a:r>
                <a:rPr lang="en" sz="1200">
                  <a:solidFill>
                    <a:srgbClr val="4A4A4A"/>
                  </a:solidFill>
                  <a:latin typeface="Nanum Gothic"/>
                  <a:ea typeface="Nanum Gothic"/>
                  <a:cs typeface="Nanum Gothic"/>
                  <a:sym typeface="Nanum Gothic"/>
                </a:rPr>
                <a:t>LinkedIn: hussain-yousuf-</a:t>
              </a:r>
              <a:r>
                <a:rPr lang="en" sz="1100">
                  <a:solidFill>
                    <a:srgbClr val="4A4A4A"/>
                  </a:solidFill>
                  <a:latin typeface="Nanum Gothic"/>
                  <a:ea typeface="Nanum Gothic"/>
                  <a:cs typeface="Nanum Gothic"/>
                  <a:sym typeface="Nanum Gothic"/>
                </a:rPr>
                <a:t>93c3757</a:t>
              </a:r>
              <a:endParaRPr sz="1200">
                <a:solidFill>
                  <a:srgbClr val="4A4A4A"/>
                </a:solidFill>
                <a:latin typeface="Nanum Gothic"/>
                <a:ea typeface="Nanum Gothic"/>
                <a:cs typeface="Nanum Gothic"/>
                <a:sym typeface="Nanum Gothic"/>
              </a:endParaRPr>
            </a:p>
          </p:txBody>
        </p:sp>
        <p:pic>
          <p:nvPicPr>
            <p:cNvPr descr="Piece of duct tape sticking a note to the slide" id="411" name="Google Shape;411;p71"/>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grpSp>
      <p:sp>
        <p:nvSpPr>
          <p:cNvPr id="412" name="Google Shape;412;p71"/>
          <p:cNvSpPr txBox="1"/>
          <p:nvPr/>
        </p:nvSpPr>
        <p:spPr>
          <a:xfrm>
            <a:off x="380513" y="3241568"/>
            <a:ext cx="2748900" cy="40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b="1" lang="en" sz="1600">
                <a:solidFill>
                  <a:srgbClr val="143D59"/>
                </a:solidFill>
                <a:latin typeface="Nanum Gothic"/>
                <a:ea typeface="Nanum Gothic"/>
                <a:cs typeface="Nanum Gothic"/>
                <a:sym typeface="Nanum Gothic"/>
              </a:rPr>
              <a:t>Hussain Yousuf</a:t>
            </a:r>
            <a:endParaRPr b="1" sz="1600">
              <a:solidFill>
                <a:srgbClr val="143D59"/>
              </a:solidFill>
              <a:latin typeface="Nanum Gothic"/>
              <a:ea typeface="Nanum Gothic"/>
              <a:cs typeface="Nanum Gothic"/>
              <a:sym typeface="Nanum Gothic"/>
            </a:endParaRPr>
          </a:p>
        </p:txBody>
      </p:sp>
      <p:pic>
        <p:nvPicPr>
          <p:cNvPr id="413" name="Google Shape;413;p71"/>
          <p:cNvPicPr preferRelativeResize="0"/>
          <p:nvPr/>
        </p:nvPicPr>
        <p:blipFill rotWithShape="1">
          <a:blip r:embed="rId6">
            <a:alphaModFix/>
          </a:blip>
          <a:srcRect b="53486" l="19700" r="19700" t="0"/>
          <a:stretch/>
        </p:blipFill>
        <p:spPr>
          <a:xfrm>
            <a:off x="8380375" y="2647275"/>
            <a:ext cx="594300" cy="594300"/>
          </a:xfrm>
          <a:prstGeom prst="ellipse">
            <a:avLst/>
          </a:prstGeom>
          <a:noFill/>
          <a:ln>
            <a:noFill/>
          </a:ln>
        </p:spPr>
      </p:pic>
      <p:pic>
        <p:nvPicPr>
          <p:cNvPr id="414" name="Google Shape;414;p71"/>
          <p:cNvPicPr preferRelativeResize="0"/>
          <p:nvPr/>
        </p:nvPicPr>
        <p:blipFill rotWithShape="1">
          <a:blip r:embed="rId7">
            <a:alphaModFix/>
          </a:blip>
          <a:srcRect b="31332" l="11925" r="19421" t="0"/>
          <a:stretch/>
        </p:blipFill>
        <p:spPr>
          <a:xfrm>
            <a:off x="141275" y="91125"/>
            <a:ext cx="594300" cy="594300"/>
          </a:xfrm>
          <a:prstGeom prst="ellipse">
            <a:avLst/>
          </a:prstGeom>
          <a:noFill/>
          <a:ln>
            <a:noFill/>
          </a:ln>
        </p:spPr>
      </p:pic>
      <p:pic>
        <p:nvPicPr>
          <p:cNvPr id="415" name="Google Shape;415;p71"/>
          <p:cNvPicPr preferRelativeResize="0"/>
          <p:nvPr/>
        </p:nvPicPr>
        <p:blipFill rotWithShape="1">
          <a:blip r:embed="rId8">
            <a:alphaModFix/>
          </a:blip>
          <a:srcRect b="55124" l="27182" r="27178" t="0"/>
          <a:stretch/>
        </p:blipFill>
        <p:spPr>
          <a:xfrm>
            <a:off x="141275" y="2647275"/>
            <a:ext cx="594300" cy="594300"/>
          </a:xfrm>
          <a:prstGeom prst="ellipse">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E1DC"/>
        </a:solidFill>
      </p:bgPr>
    </p:bg>
    <p:spTree>
      <p:nvGrpSpPr>
        <p:cNvPr id="419" name="Shape 419"/>
        <p:cNvGrpSpPr/>
        <p:nvPr/>
      </p:nvGrpSpPr>
      <p:grpSpPr>
        <a:xfrm>
          <a:off x="0" y="0"/>
          <a:ext cx="0" cy="0"/>
          <a:chOff x="0" y="0"/>
          <a:chExt cx="0" cy="0"/>
        </a:xfrm>
      </p:grpSpPr>
      <p:grpSp>
        <p:nvGrpSpPr>
          <p:cNvPr id="420" name="Google Shape;420;p72"/>
          <p:cNvGrpSpPr/>
          <p:nvPr/>
        </p:nvGrpSpPr>
        <p:grpSpPr>
          <a:xfrm>
            <a:off x="3239102" y="1160642"/>
            <a:ext cx="2759532" cy="2822243"/>
            <a:chOff x="6803275" y="395363"/>
            <a:chExt cx="2212050" cy="2537076"/>
          </a:xfrm>
        </p:grpSpPr>
        <p:pic>
          <p:nvPicPr>
            <p:cNvPr id="421" name="Google Shape;421;p72"/>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iece of duct tape sticking a note to the slide" id="422" name="Google Shape;422;p72"/>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423" name="Google Shape;423;p72"/>
            <p:cNvSpPr txBox="1"/>
            <p:nvPr/>
          </p:nvSpPr>
          <p:spPr>
            <a:xfrm>
              <a:off x="6944796" y="826172"/>
              <a:ext cx="1929000" cy="188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800"/>
                </a:spcAft>
                <a:buNone/>
              </a:pPr>
              <a:r>
                <a:rPr b="1" lang="en" sz="4800">
                  <a:solidFill>
                    <a:srgbClr val="D49632"/>
                  </a:solidFill>
                  <a:latin typeface="Nanum Gothic"/>
                  <a:ea typeface="Nanum Gothic"/>
                  <a:cs typeface="Nanum Gothic"/>
                  <a:sym typeface="Nanum Gothic"/>
                </a:rPr>
                <a:t>THANK YOU</a:t>
              </a:r>
              <a:endParaRPr b="1" sz="4800">
                <a:solidFill>
                  <a:srgbClr val="D49632"/>
                </a:solidFill>
                <a:latin typeface="Nanum Gothic"/>
                <a:ea typeface="Nanum Gothic"/>
                <a:cs typeface="Nanum Gothic"/>
                <a:sym typeface="Nanum Gothic"/>
              </a:endParaRPr>
            </a:p>
          </p:txBody>
        </p:sp>
      </p:grpSp>
      <p:sp>
        <p:nvSpPr>
          <p:cNvPr id="424" name="Google Shape;424;p72"/>
          <p:cNvSpPr txBox="1"/>
          <p:nvPr>
            <p:ph idx="4294967295" type="ctrTitle"/>
          </p:nvPr>
        </p:nvSpPr>
        <p:spPr>
          <a:xfrm>
            <a:off x="457375" y="325125"/>
            <a:ext cx="5212200" cy="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43D59"/>
                </a:solidFill>
                <a:latin typeface="Nanum Gothic"/>
                <a:ea typeface="Nanum Gothic"/>
                <a:cs typeface="Nanum Gothic"/>
                <a:sym typeface="Nanum Gothic"/>
              </a:rPr>
              <a:t>MINUTES OF MEETING</a:t>
            </a:r>
            <a:endParaRPr b="1">
              <a:solidFill>
                <a:srgbClr val="143D59"/>
              </a:solidFill>
              <a:latin typeface="Nanum Gothic"/>
              <a:ea typeface="Nanum Gothic"/>
              <a:cs typeface="Nanum Gothic"/>
              <a:sym typeface="Nanum Gothic"/>
            </a:endParaRPr>
          </a:p>
        </p:txBody>
      </p:sp>
      <p:sp>
        <p:nvSpPr>
          <p:cNvPr id="425" name="Google Shape;425;p72"/>
          <p:cNvSpPr txBox="1"/>
          <p:nvPr>
            <p:ph idx="4294967295" type="ctrTitle"/>
          </p:nvPr>
        </p:nvSpPr>
        <p:spPr>
          <a:xfrm>
            <a:off x="6630099" y="3982875"/>
            <a:ext cx="1894800" cy="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143D59"/>
                </a:solidFill>
                <a:latin typeface="Nanum Gothic"/>
                <a:ea typeface="Nanum Gothic"/>
                <a:cs typeface="Nanum Gothic"/>
                <a:sym typeface="Nanum Gothic"/>
              </a:rPr>
              <a:t>The End</a:t>
            </a:r>
            <a:endParaRPr b="1">
              <a:solidFill>
                <a:srgbClr val="143D59"/>
              </a:solidFill>
              <a:latin typeface="Nanum Gothic"/>
              <a:ea typeface="Nanum Gothic"/>
              <a:cs typeface="Nanum Gothic"/>
              <a:sym typeface="Nanum Gothic"/>
            </a:endParaRPr>
          </a:p>
        </p:txBody>
      </p:sp>
      <p:pic>
        <p:nvPicPr>
          <p:cNvPr id="426" name="Google Shape;426;p72"/>
          <p:cNvPicPr preferRelativeResize="0"/>
          <p:nvPr/>
        </p:nvPicPr>
        <p:blipFill>
          <a:blip r:embed="rId5">
            <a:alphaModFix/>
          </a:blip>
          <a:stretch>
            <a:fillRect/>
          </a:stretch>
        </p:blipFill>
        <p:spPr>
          <a:xfrm>
            <a:off x="7620000" y="152400"/>
            <a:ext cx="1371600" cy="137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27" name="Shape 127"/>
        <p:cNvGrpSpPr/>
        <p:nvPr/>
      </p:nvGrpSpPr>
      <p:grpSpPr>
        <a:xfrm>
          <a:off x="0" y="0"/>
          <a:ext cx="0" cy="0"/>
          <a:chOff x="0" y="0"/>
          <a:chExt cx="0" cy="0"/>
        </a:xfrm>
      </p:grpSpPr>
      <p:sp>
        <p:nvSpPr>
          <p:cNvPr id="128" name="Google Shape;128;p29"/>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Application Review</a:t>
            </a:r>
            <a:endParaRPr b="1" sz="4000">
              <a:solidFill>
                <a:srgbClr val="143D59"/>
              </a:solidFill>
              <a:latin typeface="Nanum Gothic"/>
              <a:ea typeface="Nanum Gothic"/>
              <a:cs typeface="Nanum Gothic"/>
              <a:sym typeface="Nanum Gothic"/>
            </a:endParaRPr>
          </a:p>
        </p:txBody>
      </p:sp>
      <p:sp>
        <p:nvSpPr>
          <p:cNvPr id="129" name="Google Shape;129;p29"/>
          <p:cNvSpPr txBox="1"/>
          <p:nvPr/>
        </p:nvSpPr>
        <p:spPr>
          <a:xfrm>
            <a:off x="681550" y="1585125"/>
            <a:ext cx="72876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REASON8.AI</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Mobile Application - Each participant needs the app on their mobile</a:t>
            </a:r>
            <a:endParaRPr>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OTTER.AI</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Mobile Application - On single mobile</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Import audio and video, take snap of meeting and embed it to meeting notes.</a:t>
            </a:r>
            <a:endParaRPr>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VOCIEA.COM</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Mobile and Web Application</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Harder to Setup</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Uses an AI assistant as the way to capture your meeting notes.</a:t>
            </a:r>
            <a:endParaRPr>
              <a:solidFill>
                <a:srgbClr val="616161"/>
              </a:solidFill>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6E1DC"/>
        </a:solidFill>
      </p:bgPr>
    </p:bg>
    <p:spTree>
      <p:nvGrpSpPr>
        <p:cNvPr id="133" name="Shape 133"/>
        <p:cNvGrpSpPr/>
        <p:nvPr/>
      </p:nvGrpSpPr>
      <p:grpSpPr>
        <a:xfrm>
          <a:off x="0" y="0"/>
          <a:ext cx="0" cy="0"/>
          <a:chOff x="0" y="0"/>
          <a:chExt cx="0" cy="0"/>
        </a:xfrm>
      </p:grpSpPr>
      <p:sp>
        <p:nvSpPr>
          <p:cNvPr id="134" name="Google Shape;134;p30"/>
          <p:cNvSpPr txBox="1"/>
          <p:nvPr>
            <p:ph type="title"/>
          </p:nvPr>
        </p:nvSpPr>
        <p:spPr>
          <a:xfrm>
            <a:off x="671250" y="150"/>
            <a:ext cx="7852200" cy="51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D49632"/>
                </a:solidFill>
                <a:latin typeface="Nanum Gothic"/>
                <a:ea typeface="Nanum Gothic"/>
                <a:cs typeface="Nanum Gothic"/>
                <a:sym typeface="Nanum Gothic"/>
              </a:rPr>
              <a:t>Audio Transcription</a:t>
            </a:r>
            <a:r>
              <a:rPr b="1" lang="en">
                <a:solidFill>
                  <a:srgbClr val="D49632"/>
                </a:solidFill>
                <a:latin typeface="Nanum Gothic"/>
                <a:ea typeface="Nanum Gothic"/>
                <a:cs typeface="Nanum Gothic"/>
                <a:sym typeface="Nanum Gothic"/>
              </a:rPr>
              <a:t> </a:t>
            </a:r>
            <a:endParaRPr b="1">
              <a:solidFill>
                <a:srgbClr val="D49632"/>
              </a:solidFill>
              <a:latin typeface="Nanum Gothic"/>
              <a:ea typeface="Nanum Gothic"/>
              <a:cs typeface="Nanum Gothic"/>
              <a:sym typeface="Nanum Gothic"/>
            </a:endParaRPr>
          </a:p>
          <a:p>
            <a:pPr indent="0" lvl="0" marL="0" rtl="0" algn="ctr">
              <a:spcBef>
                <a:spcPts val="1000"/>
              </a:spcBef>
              <a:spcAft>
                <a:spcPts val="0"/>
              </a:spcAft>
              <a:buNone/>
            </a:pPr>
            <a:r>
              <a:rPr b="1" lang="en">
                <a:solidFill>
                  <a:srgbClr val="143D59"/>
                </a:solidFill>
                <a:latin typeface="Nanum Gothic"/>
                <a:ea typeface="Nanum Gothic"/>
                <a:cs typeface="Nanum Gothic"/>
                <a:sym typeface="Nanum Gothic"/>
              </a:rPr>
              <a:t>Speech to Text</a:t>
            </a:r>
            <a:endParaRPr b="1">
              <a:solidFill>
                <a:srgbClr val="143D59"/>
              </a:solidFill>
              <a:latin typeface="Nanum Gothic"/>
              <a:ea typeface="Nanum Gothic"/>
              <a:cs typeface="Nanum Gothic"/>
              <a:sym typeface="Nanum Gothic"/>
            </a:endParaRPr>
          </a:p>
          <a:p>
            <a:pPr indent="0" lvl="0" marL="0" rtl="0" algn="ctr">
              <a:spcBef>
                <a:spcPts val="1000"/>
              </a:spcBef>
              <a:spcAft>
                <a:spcPts val="1000"/>
              </a:spcAft>
              <a:buNone/>
            </a:pPr>
            <a:r>
              <a:rPr b="1" lang="en">
                <a:solidFill>
                  <a:srgbClr val="143D59"/>
                </a:solidFill>
                <a:latin typeface="Nanum Gothic"/>
                <a:ea typeface="Nanum Gothic"/>
                <a:cs typeface="Nanum Gothic"/>
                <a:sym typeface="Nanum Gothic"/>
              </a:rPr>
              <a:t>Speech Diarization</a:t>
            </a:r>
            <a:endParaRPr b="1">
              <a:solidFill>
                <a:srgbClr val="143D59"/>
              </a:solidFill>
              <a:latin typeface="Nanum Gothic"/>
              <a:ea typeface="Nanum Gothic"/>
              <a:cs typeface="Nanum Gothic"/>
              <a:sym typeface="Nanum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138" name="Shape 138"/>
        <p:cNvGrpSpPr/>
        <p:nvPr/>
      </p:nvGrpSpPr>
      <p:grpSpPr>
        <a:xfrm>
          <a:off x="0" y="0"/>
          <a:ext cx="0" cy="0"/>
          <a:chOff x="0" y="0"/>
          <a:chExt cx="0" cy="0"/>
        </a:xfrm>
      </p:grpSpPr>
      <p:sp>
        <p:nvSpPr>
          <p:cNvPr id="139" name="Google Shape;139;p31"/>
          <p:cNvSpPr txBox="1"/>
          <p:nvPr/>
        </p:nvSpPr>
        <p:spPr>
          <a:xfrm>
            <a:off x="681550" y="1585125"/>
            <a:ext cx="7287600" cy="30000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Python Open Source Speech Recognition</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Only Speech to Text no Speech Diarization</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Not good with noisy data (noise improvement tests were performed)</a:t>
            </a:r>
            <a:endParaRPr>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D49632"/>
                </a:solidFill>
                <a:latin typeface="Nanum Gothic"/>
                <a:ea typeface="Nanum Gothic"/>
                <a:cs typeface="Nanum Gothic"/>
                <a:sym typeface="Nanum Gothic"/>
              </a:rPr>
              <a:t>Amazon Transcribe</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Costly as compared to GCP</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Not good with names and Pakistani Accent</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Can add some text regarding the meeting </a:t>
            </a:r>
            <a:endParaRPr>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Gothic ExtraBold"/>
              <a:buChar char="❏"/>
            </a:pPr>
            <a:r>
              <a:rPr lang="en" sz="1600">
                <a:solidFill>
                  <a:srgbClr val="D49632"/>
                </a:solidFill>
                <a:latin typeface="NanumGothic ExtraBold"/>
                <a:ea typeface="NanumGothic ExtraBold"/>
                <a:cs typeface="NanumGothic ExtraBold"/>
                <a:sym typeface="NanumGothic ExtraBold"/>
              </a:rPr>
              <a:t>GCP </a:t>
            </a:r>
            <a:endParaRPr sz="1600">
              <a:solidFill>
                <a:srgbClr val="D49632"/>
              </a:solidFill>
              <a:latin typeface="NanumGothic ExtraBold"/>
              <a:ea typeface="NanumGothic ExtraBold"/>
              <a:cs typeface="NanumGothic ExtraBold"/>
              <a:sym typeface="NanumGothic ExtraBold"/>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Less costly as compared to Amazon and have some free credits</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rgbClr val="616161"/>
                </a:solidFill>
                <a:latin typeface="Nanum Gothic"/>
                <a:ea typeface="Nanum Gothic"/>
                <a:cs typeface="Nanum Gothic"/>
                <a:sym typeface="Nanum Gothic"/>
              </a:rPr>
              <a:t>Better Speech Diarization</a:t>
            </a:r>
            <a:endParaRPr>
              <a:solidFill>
                <a:srgbClr val="616161"/>
              </a:solidFill>
              <a:latin typeface="Nanum Gothic"/>
              <a:ea typeface="Nanum Gothic"/>
              <a:cs typeface="Nanum Gothic"/>
              <a:sym typeface="Nanum Gothic"/>
            </a:endParaRPr>
          </a:p>
          <a:p>
            <a:pPr indent="-317500" lvl="1" marL="914400" rtl="0" algn="l">
              <a:lnSpc>
                <a:spcPct val="115000"/>
              </a:lnSpc>
              <a:spcBef>
                <a:spcPts val="0"/>
              </a:spcBef>
              <a:spcAft>
                <a:spcPts val="0"/>
              </a:spcAft>
              <a:buClr>
                <a:srgbClr val="616161"/>
              </a:buClr>
              <a:buSzPts val="1400"/>
              <a:buFont typeface="Nanum Gothic"/>
              <a:buChar char="❏"/>
            </a:pPr>
            <a:r>
              <a:rPr lang="en">
                <a:solidFill>
                  <a:schemeClr val="accent1"/>
                </a:solidFill>
                <a:latin typeface="Nanum Gothic"/>
                <a:ea typeface="Nanum Gothic"/>
                <a:cs typeface="Nanum Gothic"/>
                <a:sym typeface="Nanum Gothic"/>
              </a:rPr>
              <a:t>Not good with names</a:t>
            </a:r>
            <a:endParaRPr>
              <a:solidFill>
                <a:schemeClr val="accent1"/>
              </a:solidFill>
              <a:latin typeface="Nanum Gothic"/>
              <a:ea typeface="Nanum Gothic"/>
              <a:cs typeface="Nanum Gothic"/>
              <a:sym typeface="Nanum Gothic"/>
            </a:endParaRPr>
          </a:p>
          <a:p>
            <a:pPr indent="-330200" lvl="0" marL="457200" rtl="0" algn="l">
              <a:lnSpc>
                <a:spcPct val="115000"/>
              </a:lnSpc>
              <a:spcBef>
                <a:spcPts val="0"/>
              </a:spcBef>
              <a:spcAft>
                <a:spcPts val="0"/>
              </a:spcAft>
              <a:buClr>
                <a:schemeClr val="accent1"/>
              </a:buClr>
              <a:buSzPts val="1600"/>
              <a:buFont typeface="Nanum Gothic"/>
              <a:buChar char="❏"/>
            </a:pPr>
            <a:r>
              <a:rPr lang="en" sz="1600">
                <a:solidFill>
                  <a:srgbClr val="D49632"/>
                </a:solidFill>
                <a:latin typeface="Nanum Gothic"/>
                <a:ea typeface="Nanum Gothic"/>
                <a:cs typeface="Nanum Gothic"/>
                <a:sym typeface="Nanum Gothic"/>
              </a:rPr>
              <a:t>TEMI</a:t>
            </a:r>
            <a:endParaRPr sz="1600">
              <a:solidFill>
                <a:srgbClr val="D49632"/>
              </a:solidFill>
              <a:latin typeface="Nanum Gothic"/>
              <a:ea typeface="Nanum Gothic"/>
              <a:cs typeface="Nanum Gothic"/>
              <a:sym typeface="Nanum Gothic"/>
            </a:endParaRPr>
          </a:p>
          <a:p>
            <a:pPr indent="-317500" lvl="1" marL="914400" rtl="0" algn="l">
              <a:lnSpc>
                <a:spcPct val="115000"/>
              </a:lnSpc>
              <a:spcBef>
                <a:spcPts val="0"/>
              </a:spcBef>
              <a:spcAft>
                <a:spcPts val="0"/>
              </a:spcAft>
              <a:buClr>
                <a:schemeClr val="accent1"/>
              </a:buClr>
              <a:buSzPts val="1400"/>
              <a:buFont typeface="Nanum Gothic"/>
              <a:buChar char="❏"/>
            </a:pPr>
            <a:r>
              <a:rPr lang="en">
                <a:solidFill>
                  <a:schemeClr val="accent1"/>
                </a:solidFill>
                <a:latin typeface="Nanum Gothic"/>
                <a:ea typeface="Nanum Gothic"/>
                <a:cs typeface="Nanum Gothic"/>
                <a:sym typeface="Nanum Gothic"/>
              </a:rPr>
              <a:t>Costly and no free trial APIs available</a:t>
            </a:r>
            <a:endParaRPr>
              <a:solidFill>
                <a:schemeClr val="accent1"/>
              </a:solidFill>
              <a:latin typeface="Nanum Gothic"/>
              <a:ea typeface="Nanum Gothic"/>
              <a:cs typeface="Nanum Gothic"/>
              <a:sym typeface="Nanum Gothic"/>
            </a:endParaRPr>
          </a:p>
          <a:p>
            <a:pPr indent="-317500" lvl="1" marL="914400" rtl="0" algn="l">
              <a:lnSpc>
                <a:spcPct val="115000"/>
              </a:lnSpc>
              <a:spcBef>
                <a:spcPts val="0"/>
              </a:spcBef>
              <a:spcAft>
                <a:spcPts val="0"/>
              </a:spcAft>
              <a:buClr>
                <a:schemeClr val="accent1"/>
              </a:buClr>
              <a:buSzPts val="1400"/>
              <a:buFont typeface="Nanum Gothic"/>
              <a:buChar char="❏"/>
            </a:pPr>
            <a:r>
              <a:rPr lang="en">
                <a:solidFill>
                  <a:schemeClr val="accent1"/>
                </a:solidFill>
                <a:latin typeface="Nanum Gothic"/>
                <a:ea typeface="Nanum Gothic"/>
                <a:cs typeface="Nanum Gothic"/>
                <a:sym typeface="Nanum Gothic"/>
              </a:rPr>
              <a:t>Only free online tool to perform Audio Transcription</a:t>
            </a:r>
            <a:endParaRPr>
              <a:solidFill>
                <a:schemeClr val="accent1"/>
              </a:solidFill>
              <a:latin typeface="Nanum Gothic"/>
              <a:ea typeface="Nanum Gothic"/>
              <a:cs typeface="Nanum Gothic"/>
              <a:sym typeface="Nanum Gothic"/>
            </a:endParaRPr>
          </a:p>
        </p:txBody>
      </p:sp>
      <p:sp>
        <p:nvSpPr>
          <p:cNvPr id="140" name="Google Shape;140;p31"/>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Possible Options</a:t>
            </a:r>
            <a:endParaRPr b="1" sz="4000">
              <a:solidFill>
                <a:srgbClr val="143D59"/>
              </a:solidFill>
              <a:latin typeface="Nanum Gothic"/>
              <a:ea typeface="Nanum Gothic"/>
              <a:cs typeface="Nanum Gothic"/>
              <a:sym typeface="Nanum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32"/>
          <p:cNvSpPr txBox="1"/>
          <p:nvPr/>
        </p:nvSpPr>
        <p:spPr>
          <a:xfrm>
            <a:off x="443525" y="1627750"/>
            <a:ext cx="7686000" cy="3000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Can be easily changed latter at any time</a:t>
            </a:r>
            <a:endParaRPr sz="1600">
              <a:solidFill>
                <a:srgbClr val="616161"/>
              </a:solidFill>
              <a:latin typeface="Nanum Gothic"/>
              <a:ea typeface="Nanum Gothic"/>
              <a:cs typeface="Nanum Gothic"/>
              <a:sym typeface="Nanum Gothic"/>
            </a:endParaRPr>
          </a:p>
          <a:p>
            <a:pPr indent="-330200" lvl="1" marL="9144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Independent of all the other methodology</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Not enough credits were there to run a complete test</a:t>
            </a:r>
            <a:endParaRPr sz="1600">
              <a:solidFill>
                <a:srgbClr val="616161"/>
              </a:solidFill>
              <a:latin typeface="Nanum Gothic"/>
              <a:ea typeface="Nanum Gothic"/>
              <a:cs typeface="Nanum Gothic"/>
              <a:sym typeface="Nanum Gothic"/>
            </a:endParaRPr>
          </a:p>
          <a:p>
            <a:pPr indent="-330200" lvl="0" marL="4572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Not able to get Meeting Audio Dataset</a:t>
            </a:r>
            <a:endParaRPr sz="1600">
              <a:solidFill>
                <a:srgbClr val="616161"/>
              </a:solidFill>
              <a:latin typeface="Nanum Gothic"/>
              <a:ea typeface="Nanum Gothic"/>
              <a:cs typeface="Nanum Gothic"/>
              <a:sym typeface="Nanum Gothic"/>
            </a:endParaRPr>
          </a:p>
          <a:p>
            <a:pPr indent="0" lvl="0" marL="0" rtl="0" algn="l">
              <a:lnSpc>
                <a:spcPct val="115000"/>
              </a:lnSpc>
              <a:spcBef>
                <a:spcPts val="1600"/>
              </a:spcBef>
              <a:spcAft>
                <a:spcPts val="0"/>
              </a:spcAft>
              <a:buNone/>
            </a:pPr>
            <a:r>
              <a:t/>
            </a:r>
            <a:endParaRPr sz="1600">
              <a:solidFill>
                <a:srgbClr val="D49632"/>
              </a:solidFill>
              <a:latin typeface="Nanum Gothic"/>
              <a:ea typeface="Nanum Gothic"/>
              <a:cs typeface="Nanum Gothic"/>
              <a:sym typeface="Nanum Gothic"/>
            </a:endParaRPr>
          </a:p>
          <a:p>
            <a:pPr indent="0" lvl="0" marL="0" rtl="0" algn="l">
              <a:lnSpc>
                <a:spcPct val="115000"/>
              </a:lnSpc>
              <a:spcBef>
                <a:spcPts val="0"/>
              </a:spcBef>
              <a:spcAft>
                <a:spcPts val="0"/>
              </a:spcAft>
              <a:buNone/>
            </a:pPr>
            <a:r>
              <a:rPr b="1" lang="en" sz="1600">
                <a:solidFill>
                  <a:srgbClr val="D49632"/>
                </a:solidFill>
                <a:latin typeface="Nanum Gothic"/>
                <a:ea typeface="Nanum Gothic"/>
                <a:cs typeface="Nanum Gothic"/>
                <a:sym typeface="Nanum Gothic"/>
              </a:rPr>
              <a:t>But got a dataset of 68 Meeting Transcription in Text Form that contains</a:t>
            </a:r>
            <a:endParaRPr b="1" sz="1600">
              <a:solidFill>
                <a:srgbClr val="D49632"/>
              </a:solidFill>
              <a:latin typeface="Nanum Gothic"/>
              <a:ea typeface="Nanum Gothic"/>
              <a:cs typeface="Nanum Gothic"/>
              <a:sym typeface="Nanum Gothic"/>
            </a:endParaRPr>
          </a:p>
          <a:p>
            <a:pPr indent="-330200" lvl="0" marL="914400" rtl="0" algn="l">
              <a:lnSpc>
                <a:spcPct val="115000"/>
              </a:lnSpc>
              <a:spcBef>
                <a:spcPts val="0"/>
              </a:spcBef>
              <a:spcAft>
                <a:spcPts val="0"/>
              </a:spcAft>
              <a:buSzPts val="1600"/>
              <a:buFont typeface="Nanum Gothic"/>
              <a:buChar char="❏"/>
            </a:pPr>
            <a:r>
              <a:rPr lang="en" sz="1600">
                <a:solidFill>
                  <a:srgbClr val="616161"/>
                </a:solidFill>
                <a:latin typeface="Nanum Gothic"/>
                <a:ea typeface="Nanum Gothic"/>
                <a:cs typeface="Nanum Gothic"/>
                <a:sym typeface="Nanum Gothic"/>
              </a:rPr>
              <a:t>Meeting Agenda List</a:t>
            </a:r>
            <a:endParaRPr sz="1600">
              <a:solidFill>
                <a:srgbClr val="616161"/>
              </a:solidFill>
              <a:latin typeface="Nanum Gothic"/>
              <a:ea typeface="Nanum Gothic"/>
              <a:cs typeface="Nanum Gothic"/>
              <a:sym typeface="Nanum Gothic"/>
            </a:endParaRPr>
          </a:p>
          <a:p>
            <a:pPr indent="-330200" lvl="0" marL="914400" rtl="0" algn="l">
              <a:lnSpc>
                <a:spcPct val="115000"/>
              </a:lnSpc>
              <a:spcBef>
                <a:spcPts val="0"/>
              </a:spcBef>
              <a:spcAft>
                <a:spcPts val="0"/>
              </a:spcAft>
              <a:buSzPts val="1600"/>
              <a:buFont typeface="Nanum Gothic"/>
              <a:buChar char="❏"/>
            </a:pPr>
            <a:r>
              <a:rPr lang="en" sz="1600">
                <a:solidFill>
                  <a:srgbClr val="616161"/>
                </a:solidFill>
                <a:latin typeface="Nanum Gothic"/>
                <a:ea typeface="Nanum Gothic"/>
                <a:cs typeface="Nanum Gothic"/>
                <a:sym typeface="Nanum Gothic"/>
              </a:rPr>
              <a:t>Meeting Attendees List</a:t>
            </a:r>
            <a:endParaRPr sz="1600">
              <a:solidFill>
                <a:srgbClr val="616161"/>
              </a:solidFill>
              <a:latin typeface="Nanum Gothic"/>
              <a:ea typeface="Nanum Gothic"/>
              <a:cs typeface="Nanum Gothic"/>
              <a:sym typeface="Nanum Gothic"/>
            </a:endParaRPr>
          </a:p>
          <a:p>
            <a:pPr indent="-330200" lvl="0" marL="914400" rtl="0" algn="l">
              <a:lnSpc>
                <a:spcPct val="115000"/>
              </a:lnSpc>
              <a:spcBef>
                <a:spcPts val="0"/>
              </a:spcBef>
              <a:spcAft>
                <a:spcPts val="0"/>
              </a:spcAft>
              <a:buSzPts val="1600"/>
              <a:buFont typeface="Nanum Gothic"/>
              <a:buChar char="❏"/>
            </a:pPr>
            <a:r>
              <a:rPr lang="en" sz="1600">
                <a:solidFill>
                  <a:srgbClr val="616161"/>
                </a:solidFill>
                <a:latin typeface="Nanum Gothic"/>
                <a:ea typeface="Nanum Gothic"/>
                <a:cs typeface="Nanum Gothic"/>
                <a:sym typeface="Nanum Gothic"/>
              </a:rPr>
              <a:t>Meeting Transcription with Speech Diarization</a:t>
            </a:r>
            <a:endParaRPr sz="1600">
              <a:solidFill>
                <a:srgbClr val="616161"/>
              </a:solidFill>
              <a:latin typeface="Nanum Gothic"/>
              <a:ea typeface="Nanum Gothic"/>
              <a:cs typeface="Nanum Gothic"/>
              <a:sym typeface="Nanum Gothic"/>
            </a:endParaRPr>
          </a:p>
          <a:p>
            <a:pPr indent="-330200" lvl="0" marL="914400" rtl="0" algn="l">
              <a:lnSpc>
                <a:spcPct val="115000"/>
              </a:lnSpc>
              <a:spcBef>
                <a:spcPts val="0"/>
              </a:spcBef>
              <a:spcAft>
                <a:spcPts val="0"/>
              </a:spcAft>
              <a:buClr>
                <a:srgbClr val="616161"/>
              </a:buClr>
              <a:buSzPts val="1600"/>
              <a:buFont typeface="Nanum Gothic"/>
              <a:buChar char="❏"/>
            </a:pPr>
            <a:r>
              <a:rPr lang="en" sz="1600">
                <a:solidFill>
                  <a:srgbClr val="616161"/>
                </a:solidFill>
                <a:latin typeface="Nanum Gothic"/>
                <a:ea typeface="Nanum Gothic"/>
                <a:cs typeface="Nanum Gothic"/>
                <a:sym typeface="Nanum Gothic"/>
              </a:rPr>
              <a:t>Some Metadata regarding meeting</a:t>
            </a:r>
            <a:endParaRPr sz="1600">
              <a:solidFill>
                <a:srgbClr val="616161"/>
              </a:solidFill>
              <a:latin typeface="Nanum Gothic"/>
              <a:ea typeface="Nanum Gothic"/>
              <a:cs typeface="Nanum Gothic"/>
              <a:sym typeface="Nanum Gothic"/>
            </a:endParaRPr>
          </a:p>
        </p:txBody>
      </p:sp>
      <p:sp>
        <p:nvSpPr>
          <p:cNvPr id="146" name="Google Shape;146;p32"/>
          <p:cNvSpPr txBox="1"/>
          <p:nvPr>
            <p:ph type="title"/>
          </p:nvPr>
        </p:nvSpPr>
        <p:spPr>
          <a:xfrm>
            <a:off x="283100" y="331150"/>
            <a:ext cx="8631600" cy="91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43D59"/>
                </a:solidFill>
                <a:latin typeface="Nanum Gothic"/>
                <a:ea typeface="Nanum Gothic"/>
                <a:cs typeface="Nanum Gothic"/>
                <a:sym typeface="Nanum Gothic"/>
              </a:rPr>
              <a:t>Issues Faced</a:t>
            </a:r>
            <a:endParaRPr b="1" sz="4000">
              <a:solidFill>
                <a:srgbClr val="143D59"/>
              </a:solidFill>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0" name="Shape 150"/>
        <p:cNvGrpSpPr/>
        <p:nvPr/>
      </p:nvGrpSpPr>
      <p:grpSpPr>
        <a:xfrm>
          <a:off x="0" y="0"/>
          <a:ext cx="0" cy="0"/>
          <a:chOff x="0" y="0"/>
          <a:chExt cx="0" cy="0"/>
        </a:xfrm>
      </p:grpSpPr>
      <p:sp>
        <p:nvSpPr>
          <p:cNvPr id="151" name="Google Shape;151;p33"/>
          <p:cNvSpPr txBox="1"/>
          <p:nvPr>
            <p:ph type="title"/>
          </p:nvPr>
        </p:nvSpPr>
        <p:spPr>
          <a:xfrm>
            <a:off x="645900" y="17107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143D59"/>
                </a:solidFill>
                <a:latin typeface="Nanum Gothic"/>
                <a:ea typeface="Nanum Gothic"/>
                <a:cs typeface="Nanum Gothic"/>
                <a:sym typeface="Nanum Gothic"/>
              </a:rPr>
              <a:t>Speaker Diarization with </a:t>
            </a:r>
            <a:r>
              <a:rPr b="1" lang="en" sz="4000">
                <a:solidFill>
                  <a:srgbClr val="D49632"/>
                </a:solidFill>
                <a:latin typeface="Nanum Gothic"/>
                <a:ea typeface="Nanum Gothic"/>
                <a:cs typeface="Nanum Gothic"/>
                <a:sym typeface="Nanum Gothic"/>
              </a:rPr>
              <a:t>LSTM</a:t>
            </a:r>
            <a:endParaRPr>
              <a:solidFill>
                <a:srgbClr val="616161"/>
              </a:solidFill>
              <a:latin typeface="Nanum Gothic"/>
              <a:ea typeface="Nanum Gothic"/>
              <a:cs typeface="Nanum Gothic"/>
              <a:sym typeface="Nanum Gothic"/>
            </a:endParaRPr>
          </a:p>
        </p:txBody>
      </p:sp>
      <p:sp>
        <p:nvSpPr>
          <p:cNvPr id="152" name="Google Shape;152;p33"/>
          <p:cNvSpPr txBox="1"/>
          <p:nvPr>
            <p:ph type="title"/>
          </p:nvPr>
        </p:nvSpPr>
        <p:spPr>
          <a:xfrm>
            <a:off x="645900" y="2678475"/>
            <a:ext cx="7852200" cy="86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616161"/>
                </a:solidFill>
                <a:latin typeface="Nanum Gothic"/>
                <a:ea typeface="Nanum Gothic"/>
                <a:cs typeface="Nanum Gothic"/>
                <a:sym typeface="Nanum Gothic"/>
              </a:rPr>
              <a:t>Working of GCP </a:t>
            </a:r>
            <a:r>
              <a:rPr b="1" lang="en" sz="2400">
                <a:solidFill>
                  <a:srgbClr val="616161"/>
                </a:solidFill>
                <a:latin typeface="Nanum Gothic"/>
                <a:ea typeface="Nanum Gothic"/>
                <a:cs typeface="Nanum Gothic"/>
                <a:sym typeface="Nanum Gothic"/>
              </a:rPr>
              <a:t>Transcription</a:t>
            </a:r>
            <a:endParaRPr b="1" sz="2400">
              <a:solidFill>
                <a:srgbClr val="616161"/>
              </a:solidFill>
              <a:latin typeface="Nanum Gothic"/>
              <a:ea typeface="Nanum Gothic"/>
              <a:cs typeface="Nanum Gothic"/>
              <a:sym typeface="Nanum Gothic"/>
            </a:endParaRPr>
          </a:p>
          <a:p>
            <a:pPr indent="0" lvl="0" marL="0" rtl="0" algn="ctr">
              <a:spcBef>
                <a:spcPts val="0"/>
              </a:spcBef>
              <a:spcAft>
                <a:spcPts val="0"/>
              </a:spcAft>
              <a:buNone/>
            </a:pPr>
            <a:r>
              <a:rPr b="1" lang="en" sz="2400">
                <a:solidFill>
                  <a:srgbClr val="616161"/>
                </a:solidFill>
                <a:latin typeface="Nanum Gothic"/>
                <a:ea typeface="Nanum Gothic"/>
                <a:cs typeface="Nanum Gothic"/>
                <a:sym typeface="Nanum Gothic"/>
              </a:rPr>
              <a:t>Literature Review</a:t>
            </a:r>
            <a:endParaRPr b="1" sz="2400">
              <a:solidFill>
                <a:srgbClr val="616161"/>
              </a:solidFill>
              <a:latin typeface="Nanum Gothic"/>
              <a:ea typeface="Nanum Gothic"/>
              <a:cs typeface="Nanum Gothic"/>
              <a:sym typeface="Nanum Gothic"/>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